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64" r:id="rId3"/>
    <p:sldId id="261" r:id="rId4"/>
    <p:sldId id="268" r:id="rId5"/>
    <p:sldId id="260" r:id="rId6"/>
    <p:sldId id="262" r:id="rId7"/>
    <p:sldId id="265" r:id="rId8"/>
    <p:sldId id="267" r:id="rId9"/>
    <p:sldId id="256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6048672" cy="365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62762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Булінг у дитячому середовищі: причини, наслідки та шляхи його подолання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:\класний керівник\stopbullying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082843" cy="472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Що таке булінг?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374441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err="1" smtClean="0"/>
              <a:t>Булінг</a:t>
            </a:r>
            <a:r>
              <a:rPr lang="ru-RU" b="1" dirty="0" smtClean="0"/>
              <a:t> </a:t>
            </a:r>
            <a:r>
              <a:rPr lang="ru-RU" b="1" i="1" dirty="0" smtClean="0"/>
              <a:t>(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англ. </a:t>
            </a:r>
            <a:r>
              <a:rPr lang="en-US" b="1" i="1" dirty="0" err="1" smtClean="0"/>
              <a:t>Buily</a:t>
            </a:r>
            <a:r>
              <a:rPr lang="uk-UA" b="1" i="1" dirty="0" smtClean="0"/>
              <a:t> – хуліган, забіяка, грубіян, насильник</a:t>
            </a:r>
            <a:r>
              <a:rPr lang="ru-RU" b="1" i="1" dirty="0" smtClean="0"/>
              <a:t>)</a:t>
            </a:r>
            <a:r>
              <a:rPr lang="ru-RU" i="1" dirty="0" smtClean="0"/>
              <a:t>– </a:t>
            </a:r>
            <a:r>
              <a:rPr lang="ru-RU" i="1" dirty="0" err="1" smtClean="0"/>
              <a:t>визначається</a:t>
            </a:r>
            <a:r>
              <a:rPr lang="ru-RU" i="1" dirty="0" smtClean="0"/>
              <a:t> як </a:t>
            </a:r>
            <a:r>
              <a:rPr lang="ru-RU" i="1" dirty="0" err="1" smtClean="0"/>
              <a:t>пригноблення</a:t>
            </a:r>
            <a:r>
              <a:rPr lang="ru-RU" i="1" dirty="0" smtClean="0"/>
              <a:t>, </a:t>
            </a:r>
            <a:r>
              <a:rPr lang="ru-RU" i="1" dirty="0" err="1" smtClean="0"/>
              <a:t>дискримінація</a:t>
            </a:r>
            <a:r>
              <a:rPr lang="ru-RU" i="1" dirty="0" smtClean="0"/>
              <a:t>, </a:t>
            </a:r>
            <a:r>
              <a:rPr lang="ru-RU" i="1" dirty="0" err="1" smtClean="0"/>
              <a:t>цькування</a:t>
            </a:r>
            <a:r>
              <a:rPr lang="ru-RU" i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i="1" dirty="0"/>
          </a:p>
          <a:p>
            <a:pPr algn="just">
              <a:buFont typeface="Arial" pitchFamily="34" charset="0"/>
              <a:buChar char="•"/>
            </a:pPr>
            <a:r>
              <a:rPr lang="ru-RU" dirty="0" err="1" smtClean="0"/>
              <a:t>Булінг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соц. </a:t>
            </a:r>
            <a:r>
              <a:rPr lang="ru-RU" dirty="0" err="1"/>
              <a:t>я</a:t>
            </a:r>
            <a:r>
              <a:rPr lang="ru-RU" dirty="0" err="1" smtClean="0"/>
              <a:t>вище</a:t>
            </a:r>
            <a:r>
              <a:rPr lang="ru-RU" dirty="0" smtClean="0"/>
              <a:t>, яке </a:t>
            </a:r>
            <a:r>
              <a:rPr lang="ru-RU" dirty="0" err="1" smtClean="0"/>
              <a:t>характерне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для </a:t>
            </a:r>
            <a:r>
              <a:rPr lang="ru-RU" dirty="0" err="1" smtClean="0"/>
              <a:t>дитячих</a:t>
            </a:r>
            <a:r>
              <a:rPr lang="ru-RU" dirty="0" smtClean="0"/>
              <a:t> </a:t>
            </a:r>
            <a:r>
              <a:rPr lang="ru-RU" dirty="0" err="1" smtClean="0"/>
              <a:t>колективів</a:t>
            </a:r>
            <a:r>
              <a:rPr lang="ru-RU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err="1" smtClean="0"/>
              <a:t>Булінгом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агресія</a:t>
            </a:r>
            <a:r>
              <a:rPr lang="ru-RU" dirty="0" smtClean="0"/>
              <a:t> одних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, коли </a:t>
            </a:r>
            <a:r>
              <a:rPr lang="ru-RU" dirty="0" err="1" smtClean="0"/>
              <a:t>наявні</a:t>
            </a:r>
            <a:r>
              <a:rPr lang="ru-RU" dirty="0" smtClean="0"/>
              <a:t> </a:t>
            </a:r>
            <a:r>
              <a:rPr lang="ru-RU" dirty="0" err="1" smtClean="0"/>
              <a:t>нерівність</a:t>
            </a:r>
            <a:r>
              <a:rPr lang="ru-RU" dirty="0" smtClean="0"/>
              <a:t> сил </a:t>
            </a:r>
            <a:r>
              <a:rPr lang="ru-RU" dirty="0" err="1" smtClean="0"/>
              <a:t>агресора</a:t>
            </a:r>
            <a:r>
              <a:rPr lang="ru-RU" dirty="0" smtClean="0"/>
              <a:t> та </a:t>
            </a:r>
            <a:r>
              <a:rPr lang="ru-RU" dirty="0" err="1" smtClean="0"/>
              <a:t>жертви</a:t>
            </a:r>
            <a:r>
              <a:rPr lang="ru-RU" dirty="0" smtClean="0"/>
              <a:t>, </a:t>
            </a:r>
            <a:r>
              <a:rPr lang="ru-RU" dirty="0" err="1" smtClean="0"/>
              <a:t>агресія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тенденцію</a:t>
            </a:r>
            <a:r>
              <a:rPr lang="ru-RU" dirty="0" smtClean="0"/>
              <a:t> </a:t>
            </a:r>
            <a:r>
              <a:rPr lang="ru-RU" dirty="0" err="1" smtClean="0"/>
              <a:t>повторюватись</a:t>
            </a:r>
            <a:r>
              <a:rPr lang="ru-RU" dirty="0" smtClean="0"/>
              <a:t>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</a:t>
            </a:r>
            <a:r>
              <a:rPr lang="ru-RU" dirty="0" err="1" smtClean="0"/>
              <a:t>жертви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, як сильно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зачепило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A:\класний керівник\bullying.jpg"/>
          <p:cNvPicPr>
            <a:picLocks noChangeAspect="1" noChangeArrowheads="1"/>
          </p:cNvPicPr>
          <p:nvPr/>
        </p:nvPicPr>
        <p:blipFill>
          <a:blip r:embed="rId2" cstate="print"/>
          <a:srcRect l="72443" t="67325"/>
          <a:stretch>
            <a:fillRect/>
          </a:stretch>
        </p:blipFill>
        <p:spPr bwMode="auto">
          <a:xfrm>
            <a:off x="6660232" y="4293096"/>
            <a:ext cx="1679848" cy="149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8388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Чи конфлікт є те ж саме, що і булінг?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6147" name="Picture 3" descr="A:\класний керівник\bullying.jpg"/>
          <p:cNvPicPr>
            <a:picLocks noChangeAspect="1" noChangeArrowheads="1"/>
          </p:cNvPicPr>
          <p:nvPr/>
        </p:nvPicPr>
        <p:blipFill>
          <a:blip r:embed="rId2" cstate="print"/>
          <a:srcRect l="22832" t="65750" r="44094"/>
          <a:stretch>
            <a:fillRect/>
          </a:stretch>
        </p:blipFill>
        <p:spPr bwMode="auto">
          <a:xfrm>
            <a:off x="6588224" y="2132856"/>
            <a:ext cx="2016224" cy="15659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53012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000" dirty="0" smtClean="0"/>
              <a:t>Конфлікт виникає, коли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двома</a:t>
            </a:r>
            <a:r>
              <a:rPr lang="ru-RU" sz="2000" dirty="0" smtClean="0"/>
              <a:t> чи </a:t>
            </a:r>
            <a:r>
              <a:rPr lang="ru-RU" sz="2000" dirty="0" err="1" smtClean="0"/>
              <a:t>кількома</a:t>
            </a:r>
            <a:r>
              <a:rPr lang="ru-RU" sz="2000" dirty="0" smtClean="0"/>
              <a:t> особами існує </a:t>
            </a:r>
            <a:r>
              <a:rPr lang="ru-RU" sz="2000" dirty="0" err="1" smtClean="0"/>
              <a:t>незгода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розбіжність</a:t>
            </a:r>
            <a:r>
              <a:rPr lang="ru-RU" sz="2000" dirty="0" smtClean="0"/>
              <a:t> думок або різні погляди. </a:t>
            </a:r>
            <a:endParaRPr lang="ru-RU" sz="2000" i="1" dirty="0" smtClean="0"/>
          </a:p>
          <a:p>
            <a:pPr>
              <a:lnSpc>
                <a:spcPct val="120000"/>
              </a:lnSpc>
              <a:buNone/>
            </a:pPr>
            <a:r>
              <a:rPr lang="ru-RU" sz="2000" dirty="0" smtClean="0"/>
              <a:t>При </a:t>
            </a:r>
            <a:r>
              <a:rPr lang="ru-RU" sz="2000" dirty="0" err="1" smtClean="0"/>
              <a:t>конфлікті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кожна</a:t>
            </a:r>
            <a:r>
              <a:rPr lang="ru-RU" sz="2000" dirty="0" smtClean="0"/>
              <a:t> особа </a:t>
            </a:r>
            <a:r>
              <a:rPr lang="ru-RU" sz="2000" dirty="0" err="1" smtClean="0"/>
              <a:t>вільно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висловлює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погляди і дисбалансу сил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. </a:t>
            </a:r>
            <a:r>
              <a:rPr lang="ru-RU" sz="2000" dirty="0" err="1" smtClean="0"/>
              <a:t>Кожна</a:t>
            </a:r>
            <a:r>
              <a:rPr lang="ru-RU" sz="2000" dirty="0" smtClean="0"/>
              <a:t> особа </a:t>
            </a:r>
            <a:r>
              <a:rPr lang="ru-RU" sz="2000" dirty="0" err="1" smtClean="0"/>
              <a:t>відчуває</a:t>
            </a:r>
            <a:r>
              <a:rPr lang="ru-RU" sz="2000" dirty="0" smtClean="0"/>
              <a:t>, що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заявити</a:t>
            </a:r>
            <a:r>
              <a:rPr lang="ru-RU" sz="2000" dirty="0" smtClean="0"/>
              <a:t> свою точку </a:t>
            </a:r>
            <a:r>
              <a:rPr lang="ru-RU" sz="2000" dirty="0" err="1" smtClean="0"/>
              <a:t>зору</a:t>
            </a:r>
            <a:r>
              <a:rPr lang="ru-RU" sz="2000" dirty="0" smtClean="0"/>
              <a:t>. 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/>
              <a:t>Конфлікт </a:t>
            </a:r>
            <a:r>
              <a:rPr lang="ru-RU" sz="2000" b="1" dirty="0" err="1" smtClean="0"/>
              <a:t>стає</a:t>
            </a:r>
            <a:r>
              <a:rPr lang="ru-RU" sz="2000" b="1" dirty="0" smtClean="0"/>
              <a:t> булінгом,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коли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повторюється </a:t>
            </a:r>
            <a:r>
              <a:rPr lang="ru-RU" sz="2000" dirty="0" err="1" smtClean="0"/>
              <a:t>знову</a:t>
            </a:r>
            <a:r>
              <a:rPr lang="ru-RU" sz="2000" dirty="0" smtClean="0"/>
              <a:t> і </a:t>
            </a:r>
            <a:r>
              <a:rPr lang="ru-RU" sz="2000" dirty="0" err="1" smtClean="0"/>
              <a:t>знову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існує дисбаланс сил. З часом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з’явитися</a:t>
            </a:r>
            <a:r>
              <a:rPr lang="ru-RU" sz="2000" dirty="0" smtClean="0"/>
              <a:t> схема </a:t>
            </a:r>
            <a:r>
              <a:rPr lang="ru-RU" sz="2000" dirty="0" err="1" smtClean="0"/>
              <a:t>поведінки</a:t>
            </a:r>
            <a:r>
              <a:rPr lang="ru-RU" sz="2000" dirty="0" smtClean="0"/>
              <a:t>, за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особа, що поводиться </a:t>
            </a:r>
            <a:r>
              <a:rPr lang="ru-RU" sz="2000" dirty="0" err="1" smtClean="0"/>
              <a:t>агресивно</a:t>
            </a:r>
            <a:r>
              <a:rPr lang="ru-RU" sz="2000" dirty="0" smtClean="0"/>
              <a:t> у </a:t>
            </a:r>
            <a:r>
              <a:rPr lang="ru-RU" sz="2000" dirty="0" err="1" smtClean="0"/>
              <a:t>конфлікті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загострює</a:t>
            </a:r>
            <a:r>
              <a:rPr lang="ru-RU" sz="2000" dirty="0" smtClean="0"/>
              <a:t> конфлікт. Особа, на яку </a:t>
            </a:r>
            <a:r>
              <a:rPr lang="ru-RU" sz="2000" dirty="0" err="1" smtClean="0"/>
              <a:t>спрямований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агресивний</a:t>
            </a:r>
            <a:r>
              <a:rPr lang="ru-RU" sz="2000" dirty="0" smtClean="0"/>
              <a:t> конфлікт,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почуватися</a:t>
            </a:r>
            <a:r>
              <a:rPr lang="ru-RU" sz="2000" dirty="0" smtClean="0"/>
              <a:t> все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висловити</a:t>
            </a:r>
            <a:r>
              <a:rPr lang="ru-RU" sz="2000" dirty="0" smtClean="0"/>
              <a:t> свою думку і все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 </a:t>
            </a:r>
            <a:r>
              <a:rPr lang="ru-RU" sz="2000" dirty="0" err="1" smtClean="0"/>
              <a:t>безсилою</a:t>
            </a:r>
            <a:r>
              <a:rPr lang="ru-RU" sz="2000" dirty="0" smtClean="0"/>
              <a:t>.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негативний</a:t>
            </a:r>
            <a:r>
              <a:rPr lang="ru-RU" sz="2000" dirty="0" smtClean="0"/>
              <a:t> конфлікт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перейти у булінг.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 показники бул</a:t>
            </a:r>
            <a:r>
              <a:rPr lang="uk-UA" dirty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нгу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187952"/>
          </a:xfrm>
        </p:spPr>
        <p:txBody>
          <a:bodyPr/>
          <a:lstStyle/>
          <a:p>
            <a:pPr algn="ctr"/>
            <a:r>
              <a:rPr lang="uk-UA" b="1" dirty="0" smtClean="0"/>
              <a:t>Нерівність сил</a:t>
            </a:r>
          </a:p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Повторюваність</a:t>
            </a:r>
          </a:p>
          <a:p>
            <a:pPr marL="0" indent="0" algn="ctr">
              <a:buNone/>
            </a:pPr>
            <a:endParaRPr lang="uk-UA" b="1" dirty="0" smtClean="0"/>
          </a:p>
          <a:p>
            <a:pPr algn="ctr"/>
            <a:r>
              <a:rPr lang="uk-UA" b="1" dirty="0" smtClean="0"/>
              <a:t>Неадекватно висока чутливість жертви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19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:\класний керівник\img10.jpg"/>
          <p:cNvPicPr>
            <a:picLocks noChangeAspect="1" noChangeArrowheads="1"/>
          </p:cNvPicPr>
          <p:nvPr/>
        </p:nvPicPr>
        <p:blipFill>
          <a:blip r:embed="rId2" cstate="print"/>
          <a:srcRect l="50000" t="5862" r="24013" b="57356"/>
          <a:stretch>
            <a:fillRect/>
          </a:stretch>
        </p:blipFill>
        <p:spPr bwMode="auto">
          <a:xfrm>
            <a:off x="6516216" y="404664"/>
            <a:ext cx="2376264" cy="2520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Типи булінгу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та його </a:t>
            </a:r>
            <a:r>
              <a:rPr lang="ru-RU" dirty="0" err="1" smtClean="0">
                <a:solidFill>
                  <a:srgbClr val="FF0000"/>
                </a:solidFill>
              </a:rPr>
              <a:t>форми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183880" cy="41879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Фізичний </a:t>
            </a:r>
            <a:r>
              <a:rPr lang="ru-RU" dirty="0" smtClean="0"/>
              <a:t>–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ударів</a:t>
            </a:r>
            <a:r>
              <a:rPr lang="ru-RU" dirty="0" smtClean="0"/>
              <a:t>, </a:t>
            </a:r>
            <a:r>
              <a:rPr lang="ru-RU" dirty="0" err="1" smtClean="0"/>
              <a:t>штовхання</a:t>
            </a:r>
            <a:r>
              <a:rPr lang="ru-RU" dirty="0" smtClean="0"/>
              <a:t>, </a:t>
            </a:r>
            <a:r>
              <a:rPr lang="ru-RU" dirty="0" err="1" smtClean="0"/>
              <a:t>пошкодження</a:t>
            </a:r>
            <a:r>
              <a:rPr lang="ru-RU" dirty="0" smtClean="0"/>
              <a:t> або </a:t>
            </a:r>
            <a:r>
              <a:rPr lang="ru-RU" dirty="0" err="1" smtClean="0"/>
              <a:t>крадіжка</a:t>
            </a:r>
            <a:r>
              <a:rPr lang="ru-RU" dirty="0" smtClean="0"/>
              <a:t> </a:t>
            </a:r>
            <a:r>
              <a:rPr lang="ru-RU" dirty="0" err="1" smtClean="0"/>
              <a:t>власності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Психологічний </a:t>
            </a:r>
            <a:r>
              <a:rPr lang="ru-RU" b="1" dirty="0" smtClean="0"/>
              <a:t>– </a:t>
            </a:r>
            <a:r>
              <a:rPr lang="ru-RU" dirty="0" err="1" smtClean="0"/>
              <a:t>виключення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із </a:t>
            </a:r>
            <a:r>
              <a:rPr lang="ru-RU" dirty="0" err="1" smtClean="0"/>
              <a:t>групи</a:t>
            </a:r>
            <a:r>
              <a:rPr lang="ru-RU" dirty="0" smtClean="0"/>
              <a:t> чи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пліток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чуток, </a:t>
            </a:r>
            <a:r>
              <a:rPr lang="ru-RU" dirty="0" err="1" smtClean="0"/>
              <a:t>ігнорування</a:t>
            </a:r>
            <a:r>
              <a:rPr lang="ru-RU" dirty="0" smtClean="0"/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/>
              <a:t>Усний</a:t>
            </a:r>
            <a:r>
              <a:rPr lang="ru-RU" b="1" dirty="0" smtClean="0"/>
              <a:t> (</a:t>
            </a:r>
            <a:r>
              <a:rPr lang="ru-RU" b="1" dirty="0" err="1" smtClean="0"/>
              <a:t>словесний</a:t>
            </a:r>
            <a:r>
              <a:rPr lang="ru-RU" b="1" dirty="0" smtClean="0"/>
              <a:t>) – </a:t>
            </a:r>
            <a:r>
              <a:rPr lang="ru-RU" dirty="0" err="1" smtClean="0"/>
              <a:t>обзивання</a:t>
            </a:r>
            <a:r>
              <a:rPr lang="ru-RU" dirty="0" smtClean="0"/>
              <a:t>, </a:t>
            </a:r>
            <a:r>
              <a:rPr lang="ru-RU" dirty="0" err="1" smtClean="0"/>
              <a:t>глузування</a:t>
            </a:r>
            <a:r>
              <a:rPr lang="ru-RU" dirty="0" smtClean="0"/>
              <a:t> або </a:t>
            </a:r>
            <a:r>
              <a:rPr lang="ru-RU" dirty="0" err="1" smtClean="0"/>
              <a:t>висловлювання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ображають</a:t>
            </a:r>
            <a:r>
              <a:rPr lang="ru-RU" dirty="0" smtClean="0"/>
              <a:t> стать, расу і т.д. </a:t>
            </a:r>
          </a:p>
          <a:p>
            <a:r>
              <a:rPr lang="ru-RU" b="1" dirty="0" err="1" smtClean="0"/>
              <a:t>Письмовий</a:t>
            </a:r>
            <a:r>
              <a:rPr lang="ru-RU" b="1" dirty="0" smtClean="0"/>
              <a:t> – </a:t>
            </a:r>
            <a:r>
              <a:rPr lang="ru-RU" dirty="0" err="1" smtClean="0"/>
              <a:t>написання</a:t>
            </a:r>
            <a:r>
              <a:rPr lang="ru-RU" dirty="0" smtClean="0"/>
              <a:t> записок або </a:t>
            </a:r>
            <a:r>
              <a:rPr lang="ru-RU" dirty="0" err="1" smtClean="0"/>
              <a:t>знаків</a:t>
            </a:r>
            <a:r>
              <a:rPr lang="ru-RU" dirty="0" smtClean="0"/>
              <a:t>, що є </a:t>
            </a:r>
            <a:r>
              <a:rPr lang="ru-RU" dirty="0" err="1" smtClean="0"/>
              <a:t>болючими</a:t>
            </a:r>
            <a:r>
              <a:rPr lang="ru-RU" dirty="0" smtClean="0"/>
              <a:t> чи </a:t>
            </a:r>
            <a:r>
              <a:rPr lang="ru-RU" dirty="0" err="1" smtClean="0"/>
              <a:t>образливими</a:t>
            </a:r>
            <a:r>
              <a:rPr lang="ru-RU" dirty="0" smtClean="0"/>
              <a:t> </a:t>
            </a:r>
          </a:p>
          <a:p>
            <a:r>
              <a:rPr lang="ru-RU" b="1" dirty="0" err="1" smtClean="0"/>
              <a:t>Електронний</a:t>
            </a:r>
            <a:r>
              <a:rPr lang="ru-RU" b="1" dirty="0" smtClean="0"/>
              <a:t> (</a:t>
            </a:r>
            <a:r>
              <a:rPr lang="ru-RU" b="1" dirty="0" err="1" smtClean="0"/>
              <a:t>загальновідомий</a:t>
            </a:r>
            <a:r>
              <a:rPr lang="ru-RU" b="1" dirty="0" smtClean="0"/>
              <a:t> як </a:t>
            </a:r>
            <a:r>
              <a:rPr lang="ru-RU" b="1" dirty="0" err="1" smtClean="0"/>
              <a:t>кібербулінг</a:t>
            </a:r>
            <a:r>
              <a:rPr lang="ru-RU" b="1" dirty="0" smtClean="0"/>
              <a:t>) –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чуток та </a:t>
            </a:r>
            <a:r>
              <a:rPr lang="ru-RU" dirty="0" err="1" smtClean="0"/>
              <a:t>образливих</a:t>
            </a:r>
            <a:r>
              <a:rPr lang="ru-RU" dirty="0" smtClean="0"/>
              <a:t> </a:t>
            </a:r>
            <a:r>
              <a:rPr lang="ru-RU" dirty="0" err="1" smtClean="0"/>
              <a:t>коментарів</a:t>
            </a:r>
            <a:r>
              <a:rPr lang="ru-RU" dirty="0" smtClean="0"/>
              <a:t>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електронної</a:t>
            </a:r>
            <a:r>
              <a:rPr lang="ru-RU" dirty="0" smtClean="0"/>
              <a:t> </a:t>
            </a:r>
            <a:r>
              <a:rPr lang="ru-RU" dirty="0" err="1" smtClean="0"/>
              <a:t>пошти</a:t>
            </a:r>
            <a:r>
              <a:rPr lang="ru-RU" dirty="0" smtClean="0"/>
              <a:t>, </a:t>
            </a:r>
            <a:r>
              <a:rPr lang="ru-RU" dirty="0" err="1" smtClean="0"/>
              <a:t>мобільних</a:t>
            </a:r>
            <a:r>
              <a:rPr lang="ru-RU" dirty="0" smtClean="0"/>
              <a:t> </a:t>
            </a:r>
            <a:r>
              <a:rPr lang="ru-RU" dirty="0" err="1" smtClean="0"/>
              <a:t>телефонів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надсилання</a:t>
            </a:r>
            <a:r>
              <a:rPr lang="ru-RU" dirty="0" smtClean="0"/>
              <a:t> СМС) і </a:t>
            </a:r>
            <a:r>
              <a:rPr lang="ru-RU" dirty="0" err="1" smtClean="0"/>
              <a:t>сайтів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мереж.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:\класний керівник\bullying.jpg"/>
          <p:cNvPicPr>
            <a:picLocks noChangeAspect="1" noChangeArrowheads="1"/>
          </p:cNvPicPr>
          <p:nvPr/>
        </p:nvPicPr>
        <p:blipFill>
          <a:blip r:embed="rId2" cstate="print"/>
          <a:srcRect l="44094" r="14563" b="53150"/>
          <a:stretch>
            <a:fillRect/>
          </a:stretch>
        </p:blipFill>
        <p:spPr bwMode="auto">
          <a:xfrm>
            <a:off x="6156176" y="1556792"/>
            <a:ext cx="2520280" cy="21419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453650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err="1" smtClean="0"/>
              <a:t>Зберігай</a:t>
            </a:r>
            <a:r>
              <a:rPr lang="ru-RU" b="1" dirty="0" smtClean="0"/>
              <a:t> </a:t>
            </a:r>
            <a:r>
              <a:rPr lang="ru-RU" b="1" dirty="0" err="1" smtClean="0"/>
              <a:t>спокій</a:t>
            </a:r>
            <a:r>
              <a:rPr lang="ru-RU" b="1" dirty="0" smtClean="0"/>
              <a:t>, не впадай у </a:t>
            </a:r>
            <a:r>
              <a:rPr lang="ru-RU" b="1" dirty="0" err="1" smtClean="0"/>
              <a:t>відчай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err="1" smtClean="0"/>
              <a:t>Розкажи</a:t>
            </a:r>
            <a:r>
              <a:rPr lang="ru-RU" b="1" dirty="0" smtClean="0"/>
              <a:t> </a:t>
            </a:r>
            <a:r>
              <a:rPr lang="ru-RU" b="1" dirty="0" err="1" smtClean="0"/>
              <a:t>дорослому</a:t>
            </a:r>
            <a:r>
              <a:rPr lang="ru-RU" b="1" dirty="0" smtClean="0"/>
              <a:t>,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довіряєш</a:t>
            </a:r>
            <a:r>
              <a:rPr lang="ru-RU" b="1" dirty="0" smtClean="0"/>
              <a:t>:</a:t>
            </a:r>
          </a:p>
          <a:p>
            <a:r>
              <a:rPr lang="uk-UA" b="1" dirty="0" smtClean="0"/>
              <a:t>Батькам</a:t>
            </a:r>
          </a:p>
          <a:p>
            <a:r>
              <a:rPr lang="uk-UA" b="1" dirty="0" smtClean="0"/>
              <a:t>Класному керівнику</a:t>
            </a:r>
            <a:endParaRPr lang="ru-RU" b="1" dirty="0" smtClean="0"/>
          </a:p>
          <a:p>
            <a:r>
              <a:rPr lang="ru-RU" b="1" dirty="0" err="1" smtClean="0"/>
              <a:t>Вчителю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Директору </a:t>
            </a:r>
          </a:p>
          <a:p>
            <a:r>
              <a:rPr lang="ru-RU" b="1" dirty="0" err="1" smtClean="0"/>
              <a:t>Водію</a:t>
            </a:r>
            <a:r>
              <a:rPr lang="ru-RU" b="1" dirty="0" smtClean="0"/>
              <a:t> </a:t>
            </a:r>
            <a:r>
              <a:rPr lang="ru-RU" b="1" dirty="0" err="1" smtClean="0"/>
              <a:t>шкільного</a:t>
            </a:r>
            <a:r>
              <a:rPr lang="ru-RU" b="1" dirty="0" smtClean="0"/>
              <a:t> автобуса </a:t>
            </a:r>
          </a:p>
          <a:p>
            <a:r>
              <a:rPr lang="ru-RU" b="1" dirty="0" err="1" smtClean="0"/>
              <a:t>Завідувачці</a:t>
            </a:r>
            <a:r>
              <a:rPr lang="ru-RU" b="1" dirty="0" smtClean="0"/>
              <a:t> </a:t>
            </a:r>
            <a:r>
              <a:rPr lang="ru-RU" b="1" dirty="0" err="1" smtClean="0"/>
              <a:t>їдальні</a:t>
            </a:r>
            <a:r>
              <a:rPr lang="ru-RU" b="1" dirty="0" smtClean="0"/>
              <a:t> про те, що </a:t>
            </a:r>
            <a:r>
              <a:rPr lang="ru-RU" b="1" dirty="0" err="1" smtClean="0"/>
              <a:t>трапилося</a:t>
            </a: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Звернися</a:t>
            </a:r>
            <a:r>
              <a:rPr lang="ru-RU" b="1" dirty="0" smtClean="0"/>
              <a:t> до  психолога в </a:t>
            </a:r>
            <a:r>
              <a:rPr lang="ru-RU" b="1" dirty="0" err="1" smtClean="0"/>
              <a:t>навчальному</a:t>
            </a:r>
            <a:r>
              <a:rPr lang="ru-RU" b="1" dirty="0" smtClean="0"/>
              <a:t> </a:t>
            </a:r>
            <a:r>
              <a:rPr lang="ru-RU" b="1" dirty="0" err="1" smtClean="0"/>
              <a:t>закладі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Поговори про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своїми</a:t>
            </a:r>
            <a:r>
              <a:rPr lang="ru-RU" b="1" dirty="0" smtClean="0"/>
              <a:t> </a:t>
            </a:r>
            <a:r>
              <a:rPr lang="ru-RU" b="1" dirty="0" err="1" smtClean="0"/>
              <a:t>братами</a:t>
            </a:r>
            <a:r>
              <a:rPr lang="ru-RU" b="1" dirty="0" smtClean="0"/>
              <a:t> чи сестрами, або з </a:t>
            </a:r>
            <a:r>
              <a:rPr lang="ru-RU" b="1" dirty="0" err="1" smtClean="0"/>
              <a:t>друзями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тобі</a:t>
            </a:r>
            <a:r>
              <a:rPr lang="ru-RU" b="1" dirty="0" smtClean="0"/>
              <a:t> не </a:t>
            </a:r>
            <a:r>
              <a:rPr lang="ru-RU" b="1" dirty="0" err="1" smtClean="0"/>
              <a:t>здавалося</a:t>
            </a:r>
            <a:r>
              <a:rPr lang="ru-RU" b="1" dirty="0" smtClean="0"/>
              <a:t>, що </a:t>
            </a:r>
            <a:r>
              <a:rPr lang="ru-RU" b="1" dirty="0" err="1" smtClean="0"/>
              <a:t>ти</a:t>
            </a:r>
            <a:r>
              <a:rPr lang="ru-RU" b="1" dirty="0" smtClean="0"/>
              <a:t> </a:t>
            </a:r>
            <a:r>
              <a:rPr lang="ru-RU" b="1" dirty="0" err="1" smtClean="0"/>
              <a:t>самотній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b="1" dirty="0" smtClean="0"/>
              <a:t>«</a:t>
            </a:r>
            <a:r>
              <a:rPr lang="ru-RU" b="1" dirty="0" err="1" smtClean="0"/>
              <a:t>Гаряча</a:t>
            </a:r>
            <a:r>
              <a:rPr lang="ru-RU" b="1" dirty="0" smtClean="0"/>
              <a:t> л</a:t>
            </a:r>
            <a:r>
              <a:rPr lang="uk-UA" b="1" dirty="0" err="1" smtClean="0"/>
              <a:t>інія</a:t>
            </a:r>
            <a:r>
              <a:rPr lang="ru-RU" b="1" dirty="0" smtClean="0"/>
              <a:t>» з </a:t>
            </a:r>
            <a:r>
              <a:rPr lang="ru-RU" b="1" dirty="0" err="1" smtClean="0"/>
              <a:t>питань</a:t>
            </a:r>
            <a:r>
              <a:rPr lang="ru-RU" b="1" dirty="0" smtClean="0"/>
              <a:t> </a:t>
            </a:r>
            <a:r>
              <a:rPr lang="ru-RU" b="1" dirty="0" err="1" smtClean="0"/>
              <a:t>насильства</a:t>
            </a:r>
            <a:r>
              <a:rPr lang="ru-RU" b="1" dirty="0" smtClean="0"/>
              <a:t> та </a:t>
            </a:r>
            <a:r>
              <a:rPr lang="ru-RU" b="1" dirty="0" err="1" smtClean="0"/>
              <a:t>захисту</a:t>
            </a:r>
            <a:r>
              <a:rPr lang="ru-RU" b="1" dirty="0" smtClean="0"/>
              <a:t> прав </a:t>
            </a:r>
            <a:r>
              <a:rPr lang="ru-RU" b="1" dirty="0" err="1" smtClean="0"/>
              <a:t>дітей</a:t>
            </a:r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0 800 500 225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Поради дітям,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які стали жертвами булінгу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Що можна зробити, щоб зупинити явища булінгу у дитячому середовищі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183880" cy="4248472"/>
          </a:xfrm>
        </p:spPr>
        <p:txBody>
          <a:bodyPr>
            <a:normAutofit fontScale="32500" lnSpcReduction="20000"/>
          </a:bodyPr>
          <a:lstStyle/>
          <a:p>
            <a:r>
              <a:rPr lang="uk-UA" sz="4300" b="1" dirty="0" smtClean="0"/>
              <a:t>Не залишатися байдужими</a:t>
            </a:r>
          </a:p>
          <a:p>
            <a:r>
              <a:rPr lang="uk-UA" sz="4300" b="1" dirty="0" smtClean="0"/>
              <a:t>Сприймати людину такою яка вона є</a:t>
            </a:r>
          </a:p>
          <a:p>
            <a:r>
              <a:rPr lang="uk-UA" sz="4300" b="1" dirty="0" smtClean="0"/>
              <a:t>Розуміти,</a:t>
            </a:r>
            <a:r>
              <a:rPr lang="uk-UA" sz="4300" b="1" dirty="0"/>
              <a:t> </a:t>
            </a:r>
            <a:r>
              <a:rPr lang="uk-UA" sz="4300" b="1" dirty="0" smtClean="0"/>
              <a:t>що </a:t>
            </a:r>
            <a:r>
              <a:rPr lang="uk-UA" sz="4300" b="1" dirty="0"/>
              <a:t>с</a:t>
            </a:r>
            <a:r>
              <a:rPr lang="uk-UA" sz="4300" b="1" dirty="0" smtClean="0"/>
              <a:t>оціальний стан не є приводом для цькування</a:t>
            </a:r>
          </a:p>
          <a:p>
            <a:r>
              <a:rPr lang="uk-UA" sz="4300" b="1" dirty="0" smtClean="0"/>
              <a:t>Заздрість - негативна риса людини</a:t>
            </a:r>
          </a:p>
          <a:p>
            <a:r>
              <a:rPr lang="uk-UA" sz="4300" b="1" dirty="0" smtClean="0"/>
              <a:t>Сильніший - не означає розумніший</a:t>
            </a:r>
          </a:p>
          <a:p>
            <a:r>
              <a:rPr lang="uk-UA" sz="4300" b="1" dirty="0" smtClean="0"/>
              <a:t>Особистий приклад</a:t>
            </a:r>
          </a:p>
          <a:p>
            <a:r>
              <a:rPr lang="uk-UA" sz="4300" b="1" dirty="0" smtClean="0"/>
              <a:t>Поважати думки та погляди інших</a:t>
            </a:r>
          </a:p>
          <a:p>
            <a:r>
              <a:rPr lang="uk-UA" sz="4300" b="1" dirty="0" smtClean="0"/>
              <a:t>Бути Доброзичливим, милосердним</a:t>
            </a:r>
          </a:p>
          <a:p>
            <a:r>
              <a:rPr lang="uk-UA" sz="4300" b="1" dirty="0" smtClean="0"/>
              <a:t>Поважати кожного</a:t>
            </a:r>
          </a:p>
          <a:p>
            <a:r>
              <a:rPr lang="uk-UA" sz="4300" b="1" dirty="0" smtClean="0"/>
              <a:t>Підтримувати  одне одного</a:t>
            </a:r>
          </a:p>
          <a:p>
            <a:r>
              <a:rPr lang="uk-UA" sz="4300" b="1" dirty="0" smtClean="0"/>
              <a:t>Поважати право кожного бути самим собою</a:t>
            </a:r>
          </a:p>
          <a:p>
            <a:r>
              <a:rPr lang="uk-UA" sz="4300" b="1" dirty="0" smtClean="0"/>
              <a:t>Зрозуміти, що </a:t>
            </a:r>
            <a:r>
              <a:rPr lang="uk-UA" sz="4300" b="1" dirty="0"/>
              <a:t>ф</a:t>
            </a:r>
            <a:r>
              <a:rPr lang="uk-UA" sz="4300" b="1" dirty="0" smtClean="0"/>
              <a:t>ізичні вади це - не вина дитини</a:t>
            </a:r>
          </a:p>
          <a:p>
            <a:r>
              <a:rPr lang="uk-UA" sz="4300" b="1" dirty="0" smtClean="0"/>
              <a:t>Готовність до примирення</a:t>
            </a:r>
          </a:p>
          <a:p>
            <a:r>
              <a:rPr lang="uk-UA" sz="4300" b="1" dirty="0" smtClean="0"/>
              <a:t>Визнання  своїх помилок</a:t>
            </a:r>
          </a:p>
          <a:p>
            <a:r>
              <a:rPr lang="uk-UA" sz="4300" b="1" dirty="0" smtClean="0"/>
              <a:t>Вміння вибачатися та вибачати</a:t>
            </a:r>
          </a:p>
          <a:p>
            <a:r>
              <a:rPr lang="uk-UA" sz="4300" b="1" dirty="0" smtClean="0"/>
              <a:t>Бути Комунікабельним</a:t>
            </a:r>
          </a:p>
          <a:p>
            <a:r>
              <a:rPr lang="uk-UA" sz="4300" b="1" dirty="0" smtClean="0"/>
              <a:t>Привернути до себе увагу можна  гарними вчинками</a:t>
            </a:r>
          </a:p>
          <a:p>
            <a:r>
              <a:rPr lang="uk-UA" sz="4300" b="1" dirty="0" smtClean="0"/>
              <a:t>Підвищувати свою самооцінку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8194" name="Picture 2" descr="A:\класний керівник\qiBXK7Ed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199" y="2990485"/>
            <a:ext cx="1780431" cy="1642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ПАМЯТАЙТЕ!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679824" cy="4608512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0070C0"/>
                </a:solidFill>
                <a:cs typeface="Times New Roman" pitchFamily="18" charset="0"/>
              </a:rPr>
              <a:t>Ти</a:t>
            </a: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маєш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право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відмовитися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робити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те, </a:t>
            </a: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   до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чого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тебе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примушують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силою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або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образливими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70C0"/>
                </a:solidFill>
                <a:cs typeface="Times New Roman" pitchFamily="18" charset="0"/>
              </a:rPr>
              <a:t>злими</a:t>
            </a: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словами.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Ми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подібні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, але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всі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різні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Твоя </a:t>
            </a:r>
            <a:r>
              <a:rPr lang="ru-RU" b="1" dirty="0" err="1">
                <a:solidFill>
                  <a:srgbClr val="C00000"/>
                </a:solidFill>
                <a:cs typeface="Times New Roman" pitchFamily="18" charset="0"/>
              </a:rPr>
              <a:t>власність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Times New Roman" pitchFamily="18" charset="0"/>
              </a:rPr>
              <a:t>належить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Times New Roman" pitchFamily="18" charset="0"/>
              </a:rPr>
              <a:t>тільки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Times New Roman" pitchFamily="18" charset="0"/>
              </a:rPr>
              <a:t>тобі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cs typeface="Times New Roman" pitchFamily="18" charset="0"/>
              </a:rPr>
              <a:t>Ти</a:t>
            </a:r>
            <a:r>
              <a:rPr lang="ru-RU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cs typeface="Times New Roman" pitchFamily="18" charset="0"/>
              </a:rPr>
              <a:t>маєш</a:t>
            </a:r>
            <a:r>
              <a:rPr lang="ru-RU" b="1" dirty="0">
                <a:solidFill>
                  <a:srgbClr val="7030A0"/>
                </a:solidFill>
                <a:cs typeface="Times New Roman" pitchFamily="18" charset="0"/>
              </a:rPr>
              <a:t> право на </a:t>
            </a:r>
            <a:r>
              <a:rPr lang="ru-RU" b="1" dirty="0" err="1">
                <a:solidFill>
                  <a:srgbClr val="7030A0"/>
                </a:solidFill>
                <a:cs typeface="Times New Roman" pitchFamily="18" charset="0"/>
              </a:rPr>
              <a:t>допомогу</a:t>
            </a:r>
            <a:r>
              <a:rPr lang="ru-RU" b="1" dirty="0">
                <a:solidFill>
                  <a:srgbClr val="7030A0"/>
                </a:solidFill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9933"/>
                </a:solidFill>
                <a:cs typeface="Times New Roman" pitchFamily="18" charset="0"/>
              </a:rPr>
              <a:t>Кожна</a:t>
            </a:r>
            <a:r>
              <a:rPr lang="ru-RU" b="1" dirty="0">
                <a:solidFill>
                  <a:srgbClr val="339933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9933"/>
                </a:solidFill>
                <a:cs typeface="Times New Roman" pitchFamily="18" charset="0"/>
              </a:rPr>
              <a:t>людина</a:t>
            </a:r>
            <a:r>
              <a:rPr lang="ru-RU" b="1" dirty="0">
                <a:solidFill>
                  <a:srgbClr val="339933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9933"/>
                </a:solidFill>
                <a:cs typeface="Times New Roman" pitchFamily="18" charset="0"/>
              </a:rPr>
              <a:t>має</a:t>
            </a:r>
            <a:r>
              <a:rPr lang="ru-RU" b="1" dirty="0">
                <a:solidFill>
                  <a:srgbClr val="339933"/>
                </a:solidFill>
                <a:cs typeface="Times New Roman" pitchFamily="18" charset="0"/>
              </a:rPr>
              <a:t> право </a:t>
            </a:r>
            <a:r>
              <a:rPr lang="ru-RU" b="1" dirty="0" err="1">
                <a:solidFill>
                  <a:srgbClr val="339933"/>
                </a:solidFill>
                <a:cs typeface="Times New Roman" pitchFamily="18" charset="0"/>
              </a:rPr>
              <a:t>жити</a:t>
            </a:r>
            <a:r>
              <a:rPr lang="ru-RU" b="1" dirty="0">
                <a:solidFill>
                  <a:srgbClr val="339933"/>
                </a:solidFill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39933"/>
                </a:solidFill>
                <a:cs typeface="Times New Roman" pitchFamily="18" charset="0"/>
              </a:rPr>
              <a:t>вільно</a:t>
            </a:r>
            <a:r>
              <a:rPr lang="ru-RU" b="1" dirty="0">
                <a:solidFill>
                  <a:srgbClr val="339933"/>
                </a:solidFill>
                <a:cs typeface="Times New Roman" pitchFamily="18" charset="0"/>
              </a:rPr>
              <a:t>, у </a:t>
            </a:r>
            <a:r>
              <a:rPr lang="ru-RU" b="1" dirty="0" err="1">
                <a:solidFill>
                  <a:srgbClr val="339933"/>
                </a:solidFill>
                <a:cs typeface="Times New Roman" pitchFamily="18" charset="0"/>
              </a:rPr>
              <a:t>безпеці</a:t>
            </a:r>
            <a:r>
              <a:rPr lang="ru-RU" b="1" dirty="0">
                <a:solidFill>
                  <a:srgbClr val="339933"/>
                </a:solidFill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339933"/>
                </a:solidFill>
                <a:cs typeface="Times New Roman" pitchFamily="18" charset="0"/>
              </a:rPr>
              <a:t>відчуваючи</a:t>
            </a:r>
            <a:r>
              <a:rPr lang="ru-RU" b="1" dirty="0">
                <a:solidFill>
                  <a:srgbClr val="339933"/>
                </a:solidFill>
                <a:cs typeface="Times New Roman" pitchFamily="18" charset="0"/>
              </a:rPr>
              <a:t> тепло і </a:t>
            </a:r>
            <a:r>
              <a:rPr lang="ru-RU" b="1" dirty="0" err="1" smtClean="0">
                <a:solidFill>
                  <a:srgbClr val="339933"/>
                </a:solidFill>
                <a:cs typeface="Times New Roman" pitchFamily="18" charset="0"/>
              </a:rPr>
              <a:t>любов</a:t>
            </a:r>
            <a:r>
              <a:rPr lang="ru-RU" b="1" dirty="0" smtClean="0">
                <a:solidFill>
                  <a:srgbClr val="339933"/>
                </a:solidFill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339933"/>
                </a:solidFill>
                <a:cs typeface="Times New Roman" pitchFamily="18" charset="0"/>
              </a:rPr>
              <a:t>інших</a:t>
            </a:r>
            <a:r>
              <a:rPr lang="ru-RU" b="1" dirty="0" smtClean="0">
                <a:solidFill>
                  <a:srgbClr val="339933"/>
                </a:solidFill>
                <a:cs typeface="Times New Roman" pitchFamily="18" charset="0"/>
              </a:rPr>
              <a:t>!</a:t>
            </a:r>
            <a:endParaRPr lang="ru-RU" b="1" dirty="0">
              <a:solidFill>
                <a:srgbClr val="339933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9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:\класний керівник\соц-сети-дружба.jpg"/>
          <p:cNvPicPr>
            <a:picLocks noChangeAspect="1" noChangeArrowheads="1"/>
          </p:cNvPicPr>
          <p:nvPr/>
        </p:nvPicPr>
        <p:blipFill>
          <a:blip r:embed="rId2" cstate="print"/>
          <a:srcRect l="2070" r="2481" b="3921"/>
          <a:stretch>
            <a:fillRect/>
          </a:stretch>
        </p:blipFill>
        <p:spPr bwMode="auto">
          <a:xfrm>
            <a:off x="395536" y="908720"/>
            <a:ext cx="8316416" cy="56731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Зупинимо булінг разом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549</TotalTime>
  <Words>542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Булінг у дитячому середовищі: причини, наслідки та шляхи його подолання</vt:lpstr>
      <vt:lpstr>Що таке булінг?  </vt:lpstr>
      <vt:lpstr>Чи конфлікт є те ж саме, що і булінг?  </vt:lpstr>
      <vt:lpstr>3 показники булінгу </vt:lpstr>
      <vt:lpstr>    Типи булінгу  та його форми </vt:lpstr>
      <vt:lpstr>Поради дітям,  які стали жертвами булінгу</vt:lpstr>
      <vt:lpstr>Що можна зробити, щоб зупинити явища булінгу у дитячому середовищі</vt:lpstr>
      <vt:lpstr>ПАМЯТАЙТЕ! </vt:lpstr>
      <vt:lpstr>Зупинимо булінг разом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Серега</dc:creator>
  <cp:lastModifiedBy>Admin</cp:lastModifiedBy>
  <cp:revision>51</cp:revision>
  <dcterms:created xsi:type="dcterms:W3CDTF">2016-11-09T18:27:52Z</dcterms:created>
  <dcterms:modified xsi:type="dcterms:W3CDTF">2018-10-09T07:16:56Z</dcterms:modified>
</cp:coreProperties>
</file>