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99AF-CDB6-4D0B-8B8E-F7B6B61B916C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03D8-5817-4184-BA85-B16F9C225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5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99AF-CDB6-4D0B-8B8E-F7B6B61B916C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03D8-5817-4184-BA85-B16F9C225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8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99AF-CDB6-4D0B-8B8E-F7B6B61B916C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03D8-5817-4184-BA85-B16F9C225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23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99AF-CDB6-4D0B-8B8E-F7B6B61B916C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03D8-5817-4184-BA85-B16F9C225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79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99AF-CDB6-4D0B-8B8E-F7B6B61B916C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03D8-5817-4184-BA85-B16F9C225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61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99AF-CDB6-4D0B-8B8E-F7B6B61B916C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03D8-5817-4184-BA85-B16F9C225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3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99AF-CDB6-4D0B-8B8E-F7B6B61B916C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03D8-5817-4184-BA85-B16F9C225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78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99AF-CDB6-4D0B-8B8E-F7B6B61B916C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03D8-5817-4184-BA85-B16F9C225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20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99AF-CDB6-4D0B-8B8E-F7B6B61B916C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03D8-5817-4184-BA85-B16F9C225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7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99AF-CDB6-4D0B-8B8E-F7B6B61B916C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03D8-5817-4184-BA85-B16F9C225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78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99AF-CDB6-4D0B-8B8E-F7B6B61B916C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03D8-5817-4184-BA85-B16F9C225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36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799AF-CDB6-4D0B-8B8E-F7B6B61B916C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703D8-5817-4184-BA85-B16F9C225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91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296143"/>
          </a:xfrm>
        </p:spPr>
        <p:txBody>
          <a:bodyPr>
            <a:noAutofit/>
          </a:bodyPr>
          <a:lstStyle/>
          <a:p>
            <a:r>
              <a:rPr lang="uk-UA" sz="8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Мотивація</a:t>
            </a:r>
            <a:endParaRPr lang="ru-RU" sz="88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«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Вплив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мотивації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–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це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річ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делікатна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, 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легко не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виявляється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, але в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кінці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кінців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 algn="r"/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дає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про себе знати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фатальним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чином.»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П. Я.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Гальперін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59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921704"/>
          </a:xfrm>
        </p:spPr>
        <p:txBody>
          <a:bodyPr>
            <a:normAutofit/>
          </a:bodyPr>
          <a:lstStyle/>
          <a:p>
            <a:r>
              <a:rPr lang="uk-UA" dirty="0"/>
              <a:t/>
            </a:r>
            <a:br>
              <a:rPr lang="uk-UA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endParaRPr lang="ru-RU" sz="2700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-910649"/>
            <a:ext cx="8208912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Особливості </a:t>
            </a:r>
            <a:r>
              <a:rPr lang="uk-UA" sz="2800" b="1" dirty="0">
                <a:solidFill>
                  <a:srgbClr val="C00000"/>
                </a:solidFill>
              </a:rPr>
              <a:t>розвитку мотиваційної сфери учня з інтелектуальними </a:t>
            </a:r>
            <a:r>
              <a:rPr lang="uk-UA" sz="2800" b="1" dirty="0" smtClean="0">
                <a:solidFill>
                  <a:srgbClr val="C00000"/>
                </a:solidFill>
              </a:rPr>
              <a:t>порушеннями:</a:t>
            </a:r>
            <a:endParaRPr lang="ru-RU" sz="2800" b="1" dirty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/>
              <a:t>незрілість</a:t>
            </a:r>
            <a:r>
              <a:rPr lang="ru-RU" dirty="0" smtClean="0"/>
              <a:t> </a:t>
            </a:r>
            <a:r>
              <a:rPr lang="ru-RU" dirty="0" err="1" smtClean="0"/>
              <a:t>мотиваційно</a:t>
            </a:r>
            <a:r>
              <a:rPr lang="ru-RU" dirty="0" smtClean="0"/>
              <a:t>-потреб </a:t>
            </a:r>
            <a:r>
              <a:rPr lang="ru-RU" dirty="0" err="1" smtClean="0"/>
              <a:t>сфери</a:t>
            </a:r>
            <a:r>
              <a:rPr lang="ru-RU" dirty="0" smtClean="0"/>
              <a:t>, </a:t>
            </a:r>
            <a:r>
              <a:rPr lang="ru-RU" dirty="0" err="1" smtClean="0"/>
              <a:t>слабка</a:t>
            </a:r>
            <a:r>
              <a:rPr lang="ru-RU" dirty="0" smtClean="0"/>
              <a:t> </a:t>
            </a:r>
            <a:r>
              <a:rPr lang="ru-RU" dirty="0" err="1" smtClean="0"/>
              <a:t>вираженість</a:t>
            </a:r>
            <a:r>
              <a:rPr lang="ru-RU" dirty="0" smtClean="0"/>
              <a:t> і </a:t>
            </a:r>
            <a:r>
              <a:rPr lang="ru-RU" dirty="0" err="1" smtClean="0"/>
              <a:t>короткочасність</a:t>
            </a:r>
            <a:r>
              <a:rPr lang="ru-RU" dirty="0" smtClean="0"/>
              <a:t> </a:t>
            </a:r>
            <a:r>
              <a:rPr lang="ru-RU" dirty="0" err="1" smtClean="0"/>
              <a:t>спонукань</a:t>
            </a:r>
            <a:r>
              <a:rPr lang="ru-RU" dirty="0" smtClean="0"/>
              <a:t> до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Едуард</a:t>
            </a:r>
            <a:r>
              <a:rPr lang="ru-RU" dirty="0" smtClean="0"/>
              <a:t> </a:t>
            </a:r>
            <a:r>
              <a:rPr lang="ru-RU" dirty="0" err="1" smtClean="0"/>
              <a:t>Сеген</a:t>
            </a:r>
            <a:r>
              <a:rPr lang="ru-RU" dirty="0" smtClean="0"/>
              <a:t> (1812-1880), один з </a:t>
            </a:r>
            <a:r>
              <a:rPr lang="ru-RU" dirty="0" err="1" smtClean="0"/>
              <a:t>класиків</a:t>
            </a:r>
            <a:r>
              <a:rPr lang="ru-RU" dirty="0" smtClean="0"/>
              <a:t> </a:t>
            </a:r>
            <a:r>
              <a:rPr lang="ru-RU" dirty="0" err="1" smtClean="0"/>
              <a:t>олігофренопедагогіки</a:t>
            </a:r>
            <a:r>
              <a:rPr lang="ru-RU" dirty="0" smtClean="0"/>
              <a:t>, надавав </a:t>
            </a:r>
            <a:r>
              <a:rPr lang="ru-RU" dirty="0" err="1" smtClean="0"/>
              <a:t>величезне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хотінь</a:t>
            </a:r>
            <a:r>
              <a:rPr lang="ru-RU" dirty="0" smtClean="0"/>
              <a:t>, </a:t>
            </a:r>
            <a:r>
              <a:rPr lang="ru-RU" dirty="0" err="1" smtClean="0"/>
              <a:t>прагнень</a:t>
            </a:r>
            <a:r>
              <a:rPr lang="ru-RU" dirty="0" smtClean="0"/>
              <a:t>, потреб: «</a:t>
            </a:r>
            <a:r>
              <a:rPr lang="ru-RU" dirty="0" err="1" smtClean="0"/>
              <a:t>Фізично</a:t>
            </a:r>
            <a:r>
              <a:rPr lang="ru-RU" dirty="0" smtClean="0"/>
              <a:t> –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, </a:t>
            </a:r>
            <a:r>
              <a:rPr lang="ru-RU" dirty="0" err="1" smtClean="0"/>
              <a:t>розумово</a:t>
            </a:r>
            <a:r>
              <a:rPr lang="ru-RU" dirty="0" smtClean="0"/>
              <a:t> –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знає</a:t>
            </a:r>
            <a:r>
              <a:rPr lang="ru-RU" dirty="0" smtClean="0"/>
              <a:t>, </a:t>
            </a:r>
            <a:r>
              <a:rPr lang="ru-RU" dirty="0" err="1" smtClean="0"/>
              <a:t>психічно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бажає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зміг</a:t>
            </a:r>
            <a:r>
              <a:rPr lang="ru-RU" dirty="0" smtClean="0"/>
              <a:t>, і знав, </a:t>
            </a:r>
            <a:r>
              <a:rPr lang="ru-RU" dirty="0" err="1" smtClean="0"/>
              <a:t>якби</a:t>
            </a:r>
            <a:r>
              <a:rPr lang="ru-RU" dirty="0" smtClean="0"/>
              <a:t> </a:t>
            </a:r>
            <a:r>
              <a:rPr lang="ru-RU" dirty="0" err="1" smtClean="0"/>
              <a:t>хотів</a:t>
            </a:r>
            <a:r>
              <a:rPr lang="ru-RU" dirty="0" smtClean="0"/>
              <a:t>; але вся </a:t>
            </a:r>
            <a:r>
              <a:rPr lang="ru-RU" dirty="0" err="1" smtClean="0"/>
              <a:t>біда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перш за все не </a:t>
            </a:r>
            <a:r>
              <a:rPr lang="ru-RU" dirty="0" err="1" smtClean="0"/>
              <a:t>хоче</a:t>
            </a:r>
            <a:r>
              <a:rPr lang="ru-RU" dirty="0" smtClean="0"/>
              <a:t>», писав </a:t>
            </a:r>
            <a:r>
              <a:rPr lang="ru-RU" dirty="0" err="1" smtClean="0"/>
              <a:t>він</a:t>
            </a:r>
            <a:r>
              <a:rPr lang="ru-RU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/>
              <a:t>адекватність</a:t>
            </a:r>
            <a:r>
              <a:rPr lang="ru-RU" dirty="0" smtClean="0"/>
              <a:t> </a:t>
            </a:r>
            <a:r>
              <a:rPr lang="ru-RU" dirty="0" err="1" smtClean="0"/>
              <a:t>елементарних</a:t>
            </a:r>
            <a:r>
              <a:rPr lang="ru-RU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потреб, </a:t>
            </a:r>
            <a:r>
              <a:rPr lang="ru-RU" dirty="0" err="1" smtClean="0"/>
              <a:t>спонукальна</a:t>
            </a:r>
            <a:r>
              <a:rPr lang="ru-RU" dirty="0" smtClean="0"/>
              <a:t> сила </a:t>
            </a:r>
            <a:r>
              <a:rPr lang="ru-RU" dirty="0" err="1" smtClean="0"/>
              <a:t>яких</a:t>
            </a:r>
            <a:r>
              <a:rPr lang="ru-RU" dirty="0" smtClean="0"/>
              <a:t> з роками </a:t>
            </a:r>
            <a:r>
              <a:rPr lang="ru-RU" dirty="0" err="1" smtClean="0"/>
              <a:t>збільшується</a:t>
            </a:r>
            <a:r>
              <a:rPr lang="ru-RU" dirty="0" smtClean="0"/>
              <a:t>, </a:t>
            </a:r>
            <a:r>
              <a:rPr lang="ru-RU" dirty="0" err="1" smtClean="0"/>
              <a:t>підвищена</a:t>
            </a:r>
            <a:r>
              <a:rPr lang="ru-RU" dirty="0" smtClean="0"/>
              <a:t> </a:t>
            </a:r>
            <a:r>
              <a:rPr lang="ru-RU" dirty="0" err="1" smtClean="0"/>
              <a:t>розгальмування</a:t>
            </a:r>
            <a:r>
              <a:rPr lang="ru-RU" dirty="0" smtClean="0"/>
              <a:t> </a:t>
            </a:r>
            <a:r>
              <a:rPr lang="ru-RU" dirty="0" err="1" smtClean="0"/>
              <a:t>потягів</a:t>
            </a:r>
            <a:r>
              <a:rPr lang="ru-RU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/>
              <a:t>дисгармонічність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потреб, </a:t>
            </a:r>
            <a:r>
              <a:rPr lang="ru-RU" dirty="0" err="1" smtClean="0"/>
              <a:t>труднощі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культурних</a:t>
            </a:r>
            <a:r>
              <a:rPr lang="ru-RU" dirty="0" smtClean="0"/>
              <a:t> потреб, </a:t>
            </a:r>
            <a:r>
              <a:rPr lang="ru-RU" dirty="0" err="1" smtClean="0"/>
              <a:t>недостатність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емоцій</a:t>
            </a:r>
            <a:r>
              <a:rPr lang="ru-RU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/>
              <a:t>самооцінка</a:t>
            </a:r>
            <a:r>
              <a:rPr lang="ru-RU" dirty="0" smtClean="0"/>
              <a:t> </a:t>
            </a:r>
            <a:r>
              <a:rPr lang="ru-RU" dirty="0" err="1" smtClean="0"/>
              <a:t>нестійка</a:t>
            </a:r>
            <a:r>
              <a:rPr lang="ru-RU" dirty="0" smtClean="0"/>
              <a:t>,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, часто </a:t>
            </a:r>
            <a:r>
              <a:rPr lang="ru-RU" dirty="0" err="1" smtClean="0"/>
              <a:t>завищена</a:t>
            </a:r>
            <a:r>
              <a:rPr lang="ru-RU" dirty="0" smtClean="0"/>
              <a:t>,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домагань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з </a:t>
            </a:r>
            <a:r>
              <a:rPr lang="ru-RU" dirty="0" err="1" smtClean="0"/>
              <a:t>працею</a:t>
            </a:r>
            <a:r>
              <a:rPr lang="ru-RU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/>
              <a:t>інтереси</a:t>
            </a:r>
            <a:r>
              <a:rPr lang="ru-RU" dirty="0" smtClean="0"/>
              <a:t> </a:t>
            </a:r>
            <a:r>
              <a:rPr lang="ru-RU" dirty="0" err="1" smtClean="0"/>
              <a:t>неглибокі</a:t>
            </a:r>
            <a:r>
              <a:rPr lang="ru-RU" dirty="0" smtClean="0"/>
              <a:t>, </a:t>
            </a:r>
            <a:r>
              <a:rPr lang="ru-RU" dirty="0" err="1" smtClean="0"/>
              <a:t>односторонні</a:t>
            </a:r>
            <a:r>
              <a:rPr lang="ru-RU" dirty="0" smtClean="0"/>
              <a:t>, </a:t>
            </a:r>
            <a:r>
              <a:rPr lang="ru-RU" dirty="0" err="1" smtClean="0"/>
              <a:t>ситуативні</a:t>
            </a:r>
            <a:r>
              <a:rPr lang="ru-RU" dirty="0" smtClean="0"/>
              <a:t>, </a:t>
            </a:r>
            <a:r>
              <a:rPr lang="ru-RU" dirty="0" err="1" smtClean="0"/>
              <a:t>недиференційовані</a:t>
            </a:r>
            <a:r>
              <a:rPr lang="ru-RU" dirty="0" smtClean="0"/>
              <a:t>, </a:t>
            </a:r>
            <a:r>
              <a:rPr lang="ru-RU" dirty="0" err="1" smtClean="0"/>
              <a:t>нестійкі</a:t>
            </a:r>
            <a:r>
              <a:rPr lang="ru-RU" dirty="0" smtClean="0"/>
              <a:t>,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з </a:t>
            </a:r>
            <a:r>
              <a:rPr lang="ru-RU" dirty="0" err="1" smtClean="0"/>
              <a:t>цікавістю</a:t>
            </a:r>
            <a:r>
              <a:rPr lang="ru-RU" dirty="0" smtClean="0"/>
              <a:t> </a:t>
            </a:r>
            <a:r>
              <a:rPr lang="ru-RU" dirty="0" err="1" smtClean="0"/>
              <a:t>виконуваної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; </a:t>
            </a:r>
            <a:r>
              <a:rPr lang="ru-RU" dirty="0" err="1" smtClean="0"/>
              <a:t>пізнавальні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 не </a:t>
            </a:r>
            <a:r>
              <a:rPr lang="ru-RU" dirty="0" err="1" smtClean="0"/>
              <a:t>виражені</a:t>
            </a:r>
            <a:r>
              <a:rPr lang="ru-RU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/>
              <a:t>мотиви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, </a:t>
            </a:r>
            <a:r>
              <a:rPr lang="ru-RU" dirty="0" err="1" smtClean="0"/>
              <a:t>трудових</a:t>
            </a:r>
            <a:r>
              <a:rPr lang="ru-RU" dirty="0" smtClean="0"/>
              <a:t>,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задані</a:t>
            </a:r>
            <a:r>
              <a:rPr lang="ru-RU" dirty="0" smtClean="0"/>
              <a:t> </a:t>
            </a:r>
            <a:r>
              <a:rPr lang="ru-RU" dirty="0" err="1" smtClean="0"/>
              <a:t>дорослими</a:t>
            </a:r>
            <a:r>
              <a:rPr lang="ru-RU" dirty="0" smtClean="0"/>
              <a:t>, не </a:t>
            </a:r>
            <a:r>
              <a:rPr lang="ru-RU" dirty="0" err="1" smtClean="0"/>
              <a:t>перетворюються</a:t>
            </a:r>
            <a:r>
              <a:rPr lang="ru-RU" dirty="0" smtClean="0"/>
              <a:t> на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дієві</a:t>
            </a:r>
            <a:r>
              <a:rPr lang="ru-RU" dirty="0" smtClean="0"/>
              <a:t> </a:t>
            </a:r>
            <a:r>
              <a:rPr lang="ru-RU" dirty="0" err="1" smtClean="0"/>
              <a:t>мотиви</a:t>
            </a:r>
            <a:r>
              <a:rPr lang="ru-RU" dirty="0" smtClean="0"/>
              <a:t>,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мотиви</a:t>
            </a:r>
            <a:r>
              <a:rPr lang="ru-RU" dirty="0" smtClean="0"/>
              <a:t> </a:t>
            </a:r>
            <a:r>
              <a:rPr lang="ru-RU" dirty="0" err="1" smtClean="0"/>
              <a:t>формуються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413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92170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«Страшенно цікаво все те, що невідомо» - така психологічна природа джерела навчальної мотивації. </a:t>
            </a:r>
            <a:r>
              <a:rPr lang="uk-UA" dirty="0"/>
              <a:t/>
            </a:r>
            <a:br>
              <a:rPr lang="uk-UA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endParaRPr lang="ru-RU" sz="2700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-910649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3107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016223"/>
          </a:xfrm>
        </p:spPr>
        <p:txBody>
          <a:bodyPr/>
          <a:lstStyle/>
          <a:p>
            <a:r>
              <a:rPr lang="uk-UA" i="1" dirty="0" smtClean="0">
                <a:solidFill>
                  <a:srgbClr val="C00000"/>
                </a:solidFill>
                <a:latin typeface="Comic Sans MS" pitchFamily="66" charset="0"/>
              </a:rPr>
              <a:t>Мотиваційна сфера особистості</a:t>
            </a:r>
            <a:endParaRPr lang="ru-RU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551837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/>
              <a:t>Мотиваційна</a:t>
            </a:r>
            <a:r>
              <a:rPr lang="ru-RU" sz="3600" dirty="0" smtClean="0"/>
              <a:t> сфера </a:t>
            </a:r>
            <a:r>
              <a:rPr lang="ru-RU" sz="3600" dirty="0" err="1" smtClean="0"/>
              <a:t>особистості</a:t>
            </a:r>
            <a:r>
              <a:rPr lang="ru-RU" sz="3600" dirty="0" smtClean="0"/>
              <a:t> – </a:t>
            </a:r>
            <a:r>
              <a:rPr lang="ru-RU" sz="3600" dirty="0" err="1" smtClean="0"/>
              <a:t>сукупність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мотиваційних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утворень</a:t>
            </a:r>
            <a:r>
              <a:rPr lang="ru-RU" sz="3600" dirty="0" smtClean="0"/>
              <a:t>: </a:t>
            </a:r>
            <a:r>
              <a:rPr lang="ru-RU" sz="3600" dirty="0" err="1" smtClean="0"/>
              <a:t>мотивів</a:t>
            </a:r>
            <a:r>
              <a:rPr lang="ru-RU" sz="3600" dirty="0" smtClean="0"/>
              <a:t>, потреб, </a:t>
            </a:r>
            <a:r>
              <a:rPr lang="ru-RU" sz="3600" dirty="0" err="1" smtClean="0"/>
              <a:t>цілей</a:t>
            </a:r>
            <a:r>
              <a:rPr lang="ru-RU" sz="3600" dirty="0" smtClean="0"/>
              <a:t>, </a:t>
            </a:r>
            <a:r>
              <a:rPr lang="ru-RU" sz="3600" dirty="0" err="1" smtClean="0"/>
              <a:t>намірів</a:t>
            </a:r>
            <a:r>
              <a:rPr lang="ru-RU" sz="3600" dirty="0" smtClean="0"/>
              <a:t>, </a:t>
            </a:r>
            <a:r>
              <a:rPr lang="ru-RU" sz="3600" dirty="0" err="1" smtClean="0"/>
              <a:t>бажань</a:t>
            </a:r>
            <a:r>
              <a:rPr lang="ru-RU" sz="3600" dirty="0" smtClean="0"/>
              <a:t>, </a:t>
            </a:r>
            <a:r>
              <a:rPr lang="ru-RU" sz="3600" dirty="0" err="1" smtClean="0"/>
              <a:t>інтересів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Мотив – </a:t>
            </a:r>
            <a:r>
              <a:rPr lang="ru-RU" sz="3600" dirty="0" err="1" smtClean="0"/>
              <a:t>спонукання</a:t>
            </a:r>
            <a:r>
              <a:rPr lang="ru-RU" sz="3600" dirty="0" smtClean="0"/>
              <a:t> до </a:t>
            </a:r>
            <a:r>
              <a:rPr lang="ru-RU" sz="3600" dirty="0" err="1" smtClean="0"/>
              <a:t>діяльності</a:t>
            </a:r>
            <a:r>
              <a:rPr lang="ru-RU" sz="3600" dirty="0" smtClean="0"/>
              <a:t>; </a:t>
            </a:r>
            <a:r>
              <a:rPr lang="ru-RU" sz="3600" dirty="0" err="1" smtClean="0"/>
              <a:t>це</a:t>
            </a:r>
            <a:r>
              <a:rPr lang="ru-RU" sz="3600" dirty="0" smtClean="0"/>
              <a:t> причина, яка </a:t>
            </a:r>
            <a:r>
              <a:rPr lang="ru-RU" sz="3600" dirty="0" err="1" smtClean="0"/>
              <a:t>лежить</a:t>
            </a:r>
            <a:r>
              <a:rPr lang="ru-RU" sz="3600" dirty="0" smtClean="0"/>
              <a:t> в </a:t>
            </a:r>
            <a:r>
              <a:rPr lang="ru-RU" sz="3600" dirty="0" err="1" smtClean="0"/>
              <a:t>основі</a:t>
            </a:r>
            <a:r>
              <a:rPr lang="ru-RU" sz="3600" dirty="0" smtClean="0"/>
              <a:t> </a:t>
            </a:r>
            <a:r>
              <a:rPr lang="ru-RU" sz="3600" dirty="0" err="1" smtClean="0"/>
              <a:t>вибору</a:t>
            </a:r>
            <a:r>
              <a:rPr lang="ru-RU" sz="3600" dirty="0" smtClean="0"/>
              <a:t> </a:t>
            </a:r>
            <a:r>
              <a:rPr lang="ru-RU" sz="3600" dirty="0" err="1" smtClean="0"/>
              <a:t>дій</a:t>
            </a:r>
            <a:r>
              <a:rPr lang="ru-RU" sz="3600" dirty="0" smtClean="0"/>
              <a:t> і </a:t>
            </a:r>
            <a:r>
              <a:rPr lang="ru-RU" sz="3600" dirty="0" err="1" smtClean="0"/>
              <a:t>вчинків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57978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sz="3600" b="1" i="1" dirty="0" smtClean="0">
                <a:solidFill>
                  <a:srgbClr val="C00000"/>
                </a:solidFill>
              </a:rPr>
              <a:t>Мотивація</a:t>
            </a:r>
            <a:r>
              <a:rPr lang="uk-UA" sz="3600" dirty="0" smtClean="0">
                <a:solidFill>
                  <a:srgbClr val="C00000"/>
                </a:solidFill>
              </a:rPr>
              <a:t> </a:t>
            </a:r>
            <a:r>
              <a:rPr lang="uk-UA" sz="3600" dirty="0"/>
              <a:t>– процес утворення, формування мотивів, характеристика процесу, який стимулює і підтримує поведінкову активність на певному </a:t>
            </a:r>
            <a:r>
              <a:rPr lang="uk-UA" sz="3600" dirty="0" smtClean="0"/>
              <a:t>рівні.</a:t>
            </a:r>
            <a:br>
              <a:rPr lang="uk-UA" sz="3600" dirty="0" smtClean="0"/>
            </a:br>
            <a:r>
              <a:rPr lang="uk-UA" sz="3600" dirty="0" smtClean="0"/>
              <a:t> </a:t>
            </a:r>
            <a:r>
              <a:rPr lang="uk-UA" sz="3600" dirty="0"/>
              <a:t>За видами діяльності розрізняють: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uk-UA" sz="3600" dirty="0"/>
              <a:t>• ігрову мотивацію,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uk-UA" sz="3600" dirty="0"/>
              <a:t>• навчальну,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uk-UA" sz="3600" dirty="0"/>
              <a:t>• спілкування (</a:t>
            </a:r>
            <a:r>
              <a:rPr lang="uk-UA" sz="3600" dirty="0" err="1"/>
              <a:t>афіліації</a:t>
            </a:r>
            <a:r>
              <a:rPr lang="uk-UA" sz="3600" dirty="0"/>
              <a:t>),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uk-UA" sz="3600" dirty="0"/>
              <a:t>• пізнавальну,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uk-UA" sz="3600" dirty="0"/>
              <a:t>• </a:t>
            </a:r>
            <a:r>
              <a:rPr lang="uk-UA" sz="3600" dirty="0" smtClean="0"/>
              <a:t>професійну.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04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3600" dirty="0" smtClean="0"/>
              <a:t>Одиницею </a:t>
            </a:r>
            <a:r>
              <a:rPr lang="uk-UA" sz="3600" dirty="0"/>
              <a:t>аналізу мотиваційної сфери служить поняття «потреби».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uk-UA" sz="3600" b="1" i="1" dirty="0">
                <a:solidFill>
                  <a:srgbClr val="C00000"/>
                </a:solidFill>
              </a:rPr>
              <a:t>Потреба</a:t>
            </a:r>
            <a:r>
              <a:rPr lang="uk-UA" sz="3600" dirty="0"/>
              <a:t> – вихідна форма активності живих істот, основна рушійна сила їх розвитку.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uk-UA" sz="3600" dirty="0"/>
              <a:t>В психології спостерігається різноманіття всіляких класифікацій потреб. У найзагальнішому вигляді потреби можна розділити на: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uk-UA" sz="3600" dirty="0"/>
              <a:t>• біологічні,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uk-UA" sz="3600" dirty="0"/>
              <a:t>• матеріальні,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uk-UA" sz="3600" dirty="0"/>
              <a:t>• соціальні,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uk-UA" sz="3600" dirty="0"/>
              <a:t>• </a:t>
            </a:r>
            <a:r>
              <a:rPr lang="uk-UA" sz="3600" dirty="0" smtClean="0"/>
              <a:t>духовні.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endParaRPr lang="ru-RU" sz="2700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6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9217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endParaRPr lang="ru-RU" sz="2700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49364"/>
            <a:ext cx="8568952" cy="4025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59410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i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Інтерес</a:t>
            </a:r>
            <a:r>
              <a:rPr lang="uk-UA" sz="2800" dirty="0" smtClean="0">
                <a:effectLst/>
                <a:latin typeface="Times New Roman"/>
                <a:ea typeface="Calibri"/>
                <a:cs typeface="Times New Roman"/>
              </a:rPr>
              <a:t> – особливий мотиваційний стан пізнавального характеру, яке безпосередньо не пов'язане з якоюсь однією потребою. Інтересу відповідає особливий вид діяльності, яка називається орієнтовно-дослідницької. Вищий рівень розвитку цієї діяльності, наявний тільки у людини, - це наукові та художньо-творчі вишукування.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5668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9217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b="1" i="1" dirty="0" smtClean="0">
                <a:solidFill>
                  <a:srgbClr val="C00000"/>
                </a:solidFill>
              </a:rPr>
              <a:t>Бажання і наміри </a:t>
            </a:r>
            <a:r>
              <a:rPr lang="uk-UA" dirty="0" smtClean="0"/>
              <a:t>– це мотиваційні суб'єктивні стани, що відповідають мінливих умов виконання дії, які</a:t>
            </a:r>
            <a:br>
              <a:rPr lang="uk-UA" dirty="0" smtClean="0"/>
            </a:br>
            <a:r>
              <a:rPr lang="uk-UA" dirty="0" smtClean="0"/>
              <a:t>миттєво виникають</a:t>
            </a:r>
            <a:br>
              <a:rPr lang="uk-UA" dirty="0" smtClean="0"/>
            </a:br>
            <a:r>
              <a:rPr lang="uk-UA" dirty="0" smtClean="0"/>
              <a:t> і часто змінюють одне одного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endParaRPr lang="ru-RU" sz="2700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423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9217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Види мотивів: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endParaRPr lang="ru-RU" sz="2700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20840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err="1" smtClean="0"/>
              <a:t>Усвідомлені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мотиви</a:t>
            </a:r>
            <a:r>
              <a:rPr lang="ru-RU" sz="2400" b="1" u="sng" dirty="0" smtClean="0"/>
              <a:t> </a:t>
            </a:r>
            <a:r>
              <a:rPr lang="ru-RU" sz="2400" dirty="0" smtClean="0"/>
              <a:t>–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цілі</a:t>
            </a:r>
            <a:r>
              <a:rPr lang="ru-RU" sz="2400" dirty="0" smtClean="0"/>
              <a:t>, до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прагне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Мета-</a:t>
            </a:r>
            <a:r>
              <a:rPr lang="ru-RU" sz="2400" dirty="0" err="1" smtClean="0"/>
              <a:t>безпосередньо</a:t>
            </a:r>
            <a:r>
              <a:rPr lang="ru-RU" sz="2400" dirty="0" smtClean="0"/>
              <a:t> </a:t>
            </a:r>
            <a:r>
              <a:rPr lang="ru-RU" sz="2400" dirty="0" err="1" smtClean="0"/>
              <a:t>усвідомлюваний</a:t>
            </a:r>
            <a:r>
              <a:rPr lang="ru-RU" sz="2400" dirty="0" smtClean="0"/>
              <a:t> результат, на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у </a:t>
            </a:r>
            <a:r>
              <a:rPr lang="ru-RU" sz="2400" dirty="0" err="1" smtClean="0"/>
              <a:t>даний</a:t>
            </a:r>
            <a:r>
              <a:rPr lang="ru-RU" sz="2400" dirty="0" smtClean="0"/>
              <a:t> момент </a:t>
            </a:r>
            <a:r>
              <a:rPr lang="ru-RU" sz="2400" dirty="0" err="1" smtClean="0"/>
              <a:t>спрямована</a:t>
            </a:r>
            <a:r>
              <a:rPr lang="ru-RU" sz="2400" dirty="0" smtClean="0"/>
              <a:t> </a:t>
            </a:r>
            <a:r>
              <a:rPr lang="ru-RU" sz="2400" dirty="0" err="1" smtClean="0"/>
              <a:t>дія</a:t>
            </a:r>
            <a:r>
              <a:rPr lang="ru-RU" sz="2400" dirty="0" smtClean="0"/>
              <a:t>.</a:t>
            </a:r>
          </a:p>
          <a:p>
            <a:r>
              <a:rPr lang="ru-RU" sz="2400" b="1" u="sng" dirty="0" err="1" smtClean="0"/>
              <a:t>Неусвідомлені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мотиви</a:t>
            </a:r>
            <a:r>
              <a:rPr lang="ru-RU" sz="2400" b="1" u="sng" dirty="0" smtClean="0"/>
              <a:t> </a:t>
            </a:r>
            <a:r>
              <a:rPr lang="ru-RU" sz="2400" dirty="0" smtClean="0"/>
              <a:t>– </a:t>
            </a:r>
            <a:r>
              <a:rPr lang="ru-RU" sz="2400" dirty="0" err="1" smtClean="0"/>
              <a:t>це</a:t>
            </a:r>
            <a:r>
              <a:rPr lang="ru-RU" sz="2400" dirty="0" smtClean="0"/>
              <a:t> реально </a:t>
            </a:r>
            <a:r>
              <a:rPr lang="ru-RU" sz="2400" dirty="0" err="1" smtClean="0"/>
              <a:t>рушійні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сили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поведінки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. </a:t>
            </a:r>
            <a:r>
              <a:rPr lang="ru-RU" sz="2400" dirty="0" err="1" smtClean="0"/>
              <a:t>Нерідко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трапляється</a:t>
            </a:r>
            <a:r>
              <a:rPr lang="ru-RU" sz="2400" dirty="0" smtClean="0"/>
              <a:t> так,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справжніх</a:t>
            </a:r>
            <a:r>
              <a:rPr lang="ru-RU" sz="2400" dirty="0" smtClean="0"/>
              <a:t> причин </a:t>
            </a:r>
            <a:r>
              <a:rPr lang="ru-RU" sz="2400" dirty="0" err="1" smtClean="0"/>
              <a:t>своєї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поведінки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людина</a:t>
            </a:r>
            <a:r>
              <a:rPr lang="ru-RU" sz="2400" dirty="0" smtClean="0"/>
              <a:t> не </a:t>
            </a:r>
            <a:r>
              <a:rPr lang="ru-RU" sz="2400" dirty="0" err="1" smtClean="0"/>
              <a:t>знає</a:t>
            </a:r>
            <a:r>
              <a:rPr lang="ru-RU" sz="2400" dirty="0" smtClean="0"/>
              <a:t>. Як правило, у </a:t>
            </a:r>
            <a:r>
              <a:rPr lang="ru-RU" sz="2400" dirty="0" err="1" smtClean="0"/>
              <a:t>разі</a:t>
            </a:r>
            <a:r>
              <a:rPr lang="ru-RU" sz="2400" dirty="0" smtClean="0"/>
              <a:t> </a:t>
            </a:r>
            <a:r>
              <a:rPr lang="ru-RU" sz="2400" dirty="0" err="1" smtClean="0"/>
              <a:t>неусвідомлених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мотивів</a:t>
            </a:r>
            <a:r>
              <a:rPr lang="ru-RU" sz="2400" dirty="0" smtClean="0"/>
              <a:t>, </a:t>
            </a:r>
            <a:r>
              <a:rPr lang="ru-RU" sz="2400" dirty="0" err="1" smtClean="0"/>
              <a:t>людина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пояснення</a:t>
            </a:r>
            <a:r>
              <a:rPr lang="ru-RU" sz="2400" dirty="0" smtClean="0"/>
              <a:t> причин </a:t>
            </a:r>
            <a:r>
              <a:rPr lang="ru-RU" sz="2400" dirty="0" err="1" smtClean="0"/>
              <a:t>своєї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поведінки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вдається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мотивуванні</a:t>
            </a:r>
            <a:r>
              <a:rPr lang="ru-RU" sz="2400" dirty="0" smtClean="0"/>
              <a:t>. </a:t>
            </a:r>
          </a:p>
          <a:p>
            <a:r>
              <a:rPr lang="ru-RU" sz="2400" b="1" i="1" dirty="0" err="1" smtClean="0"/>
              <a:t>Внутрішн</a:t>
            </a:r>
            <a:r>
              <a:rPr lang="ru-RU" sz="2400" dirty="0" err="1" smtClean="0"/>
              <a:t>і</a:t>
            </a:r>
            <a:r>
              <a:rPr lang="ru-RU" sz="2400" dirty="0" smtClean="0"/>
              <a:t> – </a:t>
            </a:r>
            <a:r>
              <a:rPr lang="ru-RU" sz="2400" dirty="0" err="1" smtClean="0"/>
              <a:t>мотиви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саморозвитку</a:t>
            </a:r>
            <a:r>
              <a:rPr lang="ru-RU" sz="2400" dirty="0" smtClean="0"/>
              <a:t>, </a:t>
            </a:r>
            <a:r>
              <a:rPr lang="ru-RU" sz="2400" dirty="0" err="1" smtClean="0"/>
              <a:t>результативні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мотиви</a:t>
            </a:r>
            <a:r>
              <a:rPr lang="ru-RU" sz="2400" dirty="0" smtClean="0"/>
              <a:t>.</a:t>
            </a:r>
          </a:p>
          <a:p>
            <a:r>
              <a:rPr lang="ru-RU" sz="2400" b="1" i="1" dirty="0" err="1" smtClean="0"/>
              <a:t>Зовнішні</a:t>
            </a:r>
            <a:r>
              <a:rPr lang="ru-RU" sz="2400" dirty="0" smtClean="0"/>
              <a:t> – </a:t>
            </a:r>
            <a:r>
              <a:rPr lang="ru-RU" sz="2400" dirty="0" err="1" smtClean="0"/>
              <a:t>громадські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мотиви</a:t>
            </a:r>
            <a:r>
              <a:rPr lang="ru-RU" sz="2400" dirty="0" smtClean="0"/>
              <a:t> боргу і </a:t>
            </a:r>
            <a:r>
              <a:rPr lang="ru-RU" sz="2400" dirty="0" err="1" smtClean="0"/>
              <a:t>відповідальності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мотиви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оцінки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успіху</a:t>
            </a:r>
            <a:r>
              <a:rPr lang="ru-RU" sz="2400" dirty="0" smtClean="0"/>
              <a:t>, </a:t>
            </a:r>
            <a:r>
              <a:rPr lang="ru-RU" sz="2400" dirty="0" err="1" smtClean="0"/>
              <a:t>самоствердження</a:t>
            </a:r>
            <a:r>
              <a:rPr lang="ru-RU" sz="2400" dirty="0" smtClean="0"/>
              <a:t> і </a:t>
            </a:r>
            <a:r>
              <a:rPr lang="ru-RU" sz="2400" dirty="0" err="1" smtClean="0"/>
              <a:t>благополуччя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7585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9217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Теорія мотивації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endParaRPr lang="ru-RU" sz="2700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551837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/>
              <a:t>Т</a:t>
            </a:r>
            <a:r>
              <a:rPr lang="ru-RU" sz="3200" dirty="0" err="1" smtClean="0"/>
              <a:t>еорія</a:t>
            </a:r>
            <a:r>
              <a:rPr lang="ru-RU" sz="3200" dirty="0" smtClean="0"/>
              <a:t> </a:t>
            </a:r>
            <a:r>
              <a:rPr lang="ru-RU" sz="3200" dirty="0" err="1" smtClean="0"/>
              <a:t>мотивації</a:t>
            </a:r>
            <a:r>
              <a:rPr lang="ru-RU" sz="3200" dirty="0" smtClean="0"/>
              <a:t> </a:t>
            </a:r>
            <a:r>
              <a:rPr lang="ru-RU" sz="3200" dirty="0" err="1" smtClean="0"/>
              <a:t>досягнення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успіхів</a:t>
            </a:r>
            <a:r>
              <a:rPr lang="ru-RU" sz="3200" dirty="0" smtClean="0"/>
              <a:t> у </a:t>
            </a:r>
            <a:r>
              <a:rPr lang="ru-RU" sz="3200" dirty="0" err="1" smtClean="0"/>
              <a:t>різних</a:t>
            </a:r>
            <a:r>
              <a:rPr lang="ru-RU" sz="3200" dirty="0" smtClean="0"/>
              <a:t> видах </a:t>
            </a:r>
            <a:r>
              <a:rPr lang="ru-RU" sz="3200" dirty="0" err="1" smtClean="0"/>
              <a:t>діяльності</a:t>
            </a:r>
            <a:r>
              <a:rPr lang="ru-RU" sz="3200" dirty="0" smtClean="0"/>
              <a:t>, </a:t>
            </a:r>
            <a:r>
              <a:rPr lang="ru-RU" sz="3200" dirty="0" err="1" smtClean="0"/>
              <a:t>згідно</a:t>
            </a:r>
            <a:r>
              <a:rPr lang="ru-RU" sz="3200" dirty="0" smtClean="0"/>
              <a:t> з </a:t>
            </a:r>
            <a:r>
              <a:rPr lang="ru-RU" sz="3200" dirty="0" err="1" smtClean="0"/>
              <a:t>якою</a:t>
            </a:r>
            <a:r>
              <a:rPr lang="ru-RU" sz="3200" dirty="0" smtClean="0"/>
              <a:t> у </a:t>
            </a:r>
            <a:r>
              <a:rPr lang="ru-RU" sz="3200" dirty="0" err="1" smtClean="0"/>
              <a:t>людини</a:t>
            </a:r>
            <a:r>
              <a:rPr lang="ru-RU" sz="3200" dirty="0" smtClean="0"/>
              <a:t> є два </a:t>
            </a:r>
            <a:r>
              <a:rPr lang="ru-RU" sz="3200" dirty="0" err="1" smtClean="0"/>
              <a:t>різних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мотиви</a:t>
            </a:r>
            <a:r>
              <a:rPr lang="ru-RU" sz="3200" dirty="0" smtClean="0"/>
              <a:t>, </a:t>
            </a:r>
            <a:r>
              <a:rPr lang="ru-RU" sz="3200" dirty="0" err="1" smtClean="0"/>
              <a:t>котрі</a:t>
            </a:r>
            <a:r>
              <a:rPr lang="ru-RU" sz="3200" dirty="0" smtClean="0"/>
              <a:t> </a:t>
            </a:r>
            <a:r>
              <a:rPr lang="ru-RU" sz="3200" dirty="0" err="1" smtClean="0"/>
              <a:t>виявляються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під</a:t>
            </a:r>
            <a:r>
              <a:rPr lang="ru-RU" sz="3200" dirty="0" smtClean="0"/>
              <a:t> час </a:t>
            </a:r>
            <a:r>
              <a:rPr lang="ru-RU" sz="3200" dirty="0" err="1" smtClean="0"/>
              <a:t>досягнення</a:t>
            </a:r>
            <a:r>
              <a:rPr lang="ru-RU" sz="3200" dirty="0" smtClean="0"/>
              <a:t> ними мети:</a:t>
            </a:r>
          </a:p>
          <a:p>
            <a:r>
              <a:rPr lang="ru-RU" sz="3200" dirty="0" smtClean="0"/>
              <a:t>•	мотив </a:t>
            </a:r>
            <a:r>
              <a:rPr lang="ru-RU" sz="3200" dirty="0" err="1" smtClean="0"/>
              <a:t>досягнення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успіху</a:t>
            </a:r>
            <a:r>
              <a:rPr lang="ru-RU" sz="3200" dirty="0" smtClean="0"/>
              <a:t>,</a:t>
            </a:r>
          </a:p>
          <a:p>
            <a:r>
              <a:rPr lang="ru-RU" sz="3200" dirty="0" smtClean="0"/>
              <a:t>•	мотив </a:t>
            </a:r>
            <a:r>
              <a:rPr lang="ru-RU" sz="3200" dirty="0" err="1" smtClean="0"/>
              <a:t>уникання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невдачі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53438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921704"/>
          </a:xfrm>
        </p:spPr>
        <p:txBody>
          <a:bodyPr>
            <a:normAutofit fontScale="90000"/>
          </a:bodyPr>
          <a:lstStyle/>
          <a:p>
            <a:r>
              <a:rPr lang="uk-UA" sz="3600" b="1" i="1" dirty="0" smtClean="0">
                <a:solidFill>
                  <a:srgbClr val="C00000"/>
                </a:solidFill>
              </a:rPr>
              <a:t>Мотивацію</a:t>
            </a:r>
            <a:r>
              <a:rPr lang="uk-UA" sz="3600" b="1" i="1" dirty="0">
                <a:solidFill>
                  <a:srgbClr val="C00000"/>
                </a:solidFill>
              </a:rPr>
              <a:t>,</a:t>
            </a:r>
            <a:r>
              <a:rPr lang="uk-UA" sz="3600" dirty="0"/>
              <a:t> як сукупність причин психологічного характеру пояснює </a:t>
            </a:r>
            <a:r>
              <a:rPr lang="uk-UA" sz="3600" dirty="0" smtClean="0"/>
              <a:t>поведінка </a:t>
            </a:r>
            <a:r>
              <a:rPr lang="uk-UA" sz="3600" dirty="0"/>
              <a:t>людини, </a:t>
            </a:r>
            <a:r>
              <a:rPr lang="uk-UA" sz="3600" dirty="0" smtClean="0"/>
              <a:t>її початок</a:t>
            </a:r>
            <a:r>
              <a:rPr lang="uk-UA" sz="3600" dirty="0"/>
              <a:t>, спрямованість, активність, організованість і стійкість цілісної діяльності, спрямованої на досягнення певної мети, сприяє ефективності діяльності, в тому числі і навчальної.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/>
            </a:r>
            <a:br>
              <a:rPr lang="uk-UA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endParaRPr lang="ru-RU" sz="2700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1459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470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Мотивація</vt:lpstr>
      <vt:lpstr>Мотиваційна сфера особистості</vt:lpstr>
      <vt:lpstr>        Мотивація – процес утворення, формування мотивів, характеристика процесу, який стимулює і підтримує поведінкову активність на певному рівні.  За видами діяльності розрізняють: • ігрову мотивацію, • навчальну, • спілкування (афіліації), • пізнавальну, • професійну. </vt:lpstr>
      <vt:lpstr>               Одиницею аналізу мотиваційної сфери служить поняття «потреби». Потреба – вихідна форма активності живих істот, основна рушійна сила їх розвитку. В психології спостерігається різноманіття всіляких класифікацій потреб. У найзагальнішому вигляді потреби можна розділити на: • біологічні, • матеріальні, • соціальні, • духовні.       </vt:lpstr>
      <vt:lpstr>                     </vt:lpstr>
      <vt:lpstr>         Бажання і наміри – це мотиваційні суб'єктивні стани, що відповідають мінливих умов виконання дії, які миттєво виникають  і часто змінюють одне одного             </vt:lpstr>
      <vt:lpstr>    Види мотивів:              </vt:lpstr>
      <vt:lpstr>  Теорія мотивації           </vt:lpstr>
      <vt:lpstr>Мотивацію, як сукупність причин психологічного характеру пояснює поведінка людини, її початок, спрямованість, активність, організованість і стійкість цілісної діяльності, спрямованої на досягнення певної мети, сприяє ефективності діяльності, в тому числі і навчальної.    </vt:lpstr>
      <vt:lpstr>   </vt:lpstr>
      <vt:lpstr>«Страшенно цікаво все те, що невідомо» - така психологічна природа джерела навчальної мотивації.  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2017-05-30T10:30:48Z</dcterms:created>
  <dcterms:modified xsi:type="dcterms:W3CDTF">2017-05-31T03:42:09Z</dcterms:modified>
</cp:coreProperties>
</file>