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2" r:id="rId5"/>
    <p:sldId id="264" r:id="rId6"/>
    <p:sldId id="259" r:id="rId7"/>
    <p:sldId id="260" r:id="rId8"/>
    <p:sldId id="261" r:id="rId9"/>
    <p:sldId id="263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79" d="100"/>
          <a:sy n="79" d="100"/>
        </p:scale>
        <p:origin x="-84" y="-75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11/17/2016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11/17/2016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11/17/2016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11/17/2016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11/17/2016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11/17/2016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07067" y="297712"/>
            <a:ext cx="7766936" cy="1775637"/>
          </a:xfrm>
        </p:spPr>
        <p:txBody>
          <a:bodyPr/>
          <a:lstStyle/>
          <a:p>
            <a:r>
              <a:rPr lang="ru-RU" sz="8000" b="1" dirty="0" err="1" smtClean="0">
                <a:latin typeface="Monotype Corsiva" panose="03010101010201010101" pitchFamily="66" charset="0"/>
              </a:rPr>
              <a:t>Педагогічний</a:t>
            </a:r>
            <a:r>
              <a:rPr lang="ru-RU" sz="8000" b="1" dirty="0" smtClean="0">
                <a:latin typeface="Monotype Corsiva" panose="03010101010201010101" pitchFamily="66" charset="0"/>
              </a:rPr>
              <a:t> </a:t>
            </a:r>
            <a:r>
              <a:rPr lang="ru-RU" sz="8000" b="1" dirty="0" err="1" smtClean="0">
                <a:latin typeface="Monotype Corsiva" panose="03010101010201010101" pitchFamily="66" charset="0"/>
              </a:rPr>
              <a:t>діалог</a:t>
            </a:r>
            <a:endParaRPr lang="ru-RU" sz="8000" b="1" dirty="0">
              <a:latin typeface="Monotype Corsiva" panose="03010101010201010101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07067" y="3040913"/>
            <a:ext cx="7766936" cy="2106820"/>
          </a:xfrm>
        </p:spPr>
        <p:txBody>
          <a:bodyPr>
            <a:noAutofit/>
          </a:bodyPr>
          <a:lstStyle/>
          <a:p>
            <a:pPr algn="ctr"/>
            <a:r>
              <a:rPr lang="uk-UA" sz="4000" b="1" dirty="0" smtClean="0">
                <a:latin typeface="Segoe Script" panose="020B0504020000000003" pitchFamily="34" charset="0"/>
              </a:rPr>
              <a:t>Як мотивувати учнів на </a:t>
            </a:r>
            <a:r>
              <a:rPr lang="uk-UA" sz="4000" b="1" dirty="0" err="1" smtClean="0">
                <a:latin typeface="Segoe Script" panose="020B0504020000000003" pitchFamily="34" charset="0"/>
              </a:rPr>
              <a:t>уроках</a:t>
            </a:r>
            <a:r>
              <a:rPr lang="uk-UA" sz="4000" b="1" dirty="0" smtClean="0">
                <a:latin typeface="Segoe Script" panose="020B0504020000000003" pitchFamily="34" charset="0"/>
              </a:rPr>
              <a:t> та в позаурочній діяльності</a:t>
            </a:r>
            <a:endParaRPr lang="ru-RU" sz="4000" b="1" dirty="0">
              <a:latin typeface="Segoe Script" panose="020B05040200000000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04504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3" y="315495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uk-UA" sz="6600" b="1" dirty="0" smtClean="0">
                <a:latin typeface="Monotype Corsiva" panose="03010101010201010101" pitchFamily="66" charset="0"/>
              </a:rPr>
              <a:t>ВАЖЛИВО!</a:t>
            </a:r>
            <a:endParaRPr lang="ru-RU" sz="6600" b="1" dirty="0">
              <a:latin typeface="Monotype Corsiva" panose="03010101010201010101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1636295"/>
            <a:ext cx="8851677" cy="4908884"/>
          </a:xfrm>
        </p:spPr>
        <p:txBody>
          <a:bodyPr>
            <a:normAutofit/>
          </a:bodyPr>
          <a:lstStyle/>
          <a:p>
            <a:pPr indent="449580" algn="just">
              <a:lnSpc>
                <a:spcPct val="115000"/>
              </a:lnSpc>
              <a:spcAft>
                <a:spcPts val="1000"/>
              </a:spcAft>
            </a:pPr>
            <a:r>
              <a:rPr lang="ru-RU" sz="35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Проблема </a:t>
            </a:r>
            <a:r>
              <a:rPr lang="ru-RU" sz="35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мотивації</a:t>
            </a:r>
            <a:r>
              <a:rPr lang="ru-RU" sz="35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5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навчання</a:t>
            </a:r>
            <a:r>
              <a:rPr lang="ru-RU" sz="35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5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зводиться</a:t>
            </a:r>
            <a:r>
              <a:rPr lang="ru-RU" sz="35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5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 до того, як </a:t>
            </a:r>
            <a:r>
              <a:rPr lang="ru-RU" sz="35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її</a:t>
            </a:r>
            <a:r>
              <a:rPr lang="ru-RU" sz="35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5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сформувати</a:t>
            </a:r>
            <a:r>
              <a:rPr lang="ru-RU" sz="35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а як </a:t>
            </a:r>
            <a:r>
              <a:rPr lang="ru-RU" sz="35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її</a:t>
            </a:r>
            <a:r>
              <a:rPr lang="ru-RU" sz="35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5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зберегти</a:t>
            </a:r>
            <a:r>
              <a:rPr lang="ru-RU" sz="35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не </a:t>
            </a:r>
            <a:r>
              <a:rPr lang="ru-RU" sz="35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загубити</a:t>
            </a:r>
            <a:r>
              <a:rPr lang="ru-RU" sz="35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не </a:t>
            </a:r>
            <a:r>
              <a:rPr lang="ru-RU" sz="35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зруйнувати</a:t>
            </a:r>
            <a:r>
              <a:rPr lang="ru-RU" sz="35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35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розвинути</a:t>
            </a:r>
            <a:r>
              <a:rPr lang="ru-RU" sz="35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як </a:t>
            </a:r>
            <a:r>
              <a:rPr lang="ru-RU" sz="35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забезпечити</a:t>
            </a:r>
            <a:r>
              <a:rPr lang="ru-RU" sz="35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5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дитині</a:t>
            </a:r>
            <a:r>
              <a:rPr lang="ru-RU" sz="35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5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радість</a:t>
            </a:r>
            <a:r>
              <a:rPr lang="ru-RU" sz="35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5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власного</a:t>
            </a:r>
            <a:r>
              <a:rPr lang="ru-RU" sz="35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5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досягнення</a:t>
            </a:r>
            <a:r>
              <a:rPr lang="ru-RU" sz="35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Тут — </a:t>
            </a:r>
            <a:r>
              <a:rPr lang="ru-RU" sz="35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джерело</a:t>
            </a:r>
            <a:r>
              <a:rPr lang="ru-RU" sz="35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не </a:t>
            </a:r>
            <a:r>
              <a:rPr lang="ru-RU" sz="35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тільки</a:t>
            </a:r>
            <a:r>
              <a:rPr lang="ru-RU" sz="35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5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навчальної</a:t>
            </a:r>
            <a:r>
              <a:rPr lang="ru-RU" sz="35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5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мотивації</a:t>
            </a:r>
            <a:r>
              <a:rPr lang="ru-RU" sz="35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але й </a:t>
            </a:r>
            <a:r>
              <a:rPr lang="ru-RU" sz="35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людського</a:t>
            </a:r>
            <a:r>
              <a:rPr lang="ru-RU" sz="35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5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щастя</a:t>
            </a:r>
            <a:r>
              <a:rPr lang="ru-RU" sz="35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5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взагалі</a:t>
            </a:r>
            <a:r>
              <a:rPr lang="ru-RU" sz="35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4297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latin typeface="Monotype Corsiva" pitchFamily="66" charset="0"/>
              </a:rPr>
              <a:t>Сем</a:t>
            </a:r>
            <a:r>
              <a:rPr lang="uk-UA" b="1" dirty="0" err="1" smtClean="0">
                <a:latin typeface="Monotype Corsiva" pitchFamily="66" charset="0"/>
              </a:rPr>
              <a:t>інари</a:t>
            </a:r>
            <a:r>
              <a:rPr lang="uk-UA" b="1" dirty="0" smtClean="0">
                <a:latin typeface="Monotype Corsiva" pitchFamily="66" charset="0"/>
              </a:rPr>
              <a:t> (листопад):</a:t>
            </a:r>
            <a:endParaRPr lang="ru-RU" b="1" dirty="0">
              <a:latin typeface="Monotype Corsiva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2800" dirty="0" smtClean="0"/>
              <a:t>Засідання обласної </a:t>
            </a:r>
            <a:r>
              <a:rPr lang="uk-UA" sz="2800" dirty="0" err="1" smtClean="0"/>
              <a:t>методсекції</a:t>
            </a:r>
            <a:r>
              <a:rPr lang="uk-UA" sz="2800" dirty="0" smtClean="0"/>
              <a:t> голів </a:t>
            </a:r>
            <a:r>
              <a:rPr lang="uk-UA" sz="2800" dirty="0" err="1" smtClean="0"/>
              <a:t>методкомісій</a:t>
            </a:r>
            <a:r>
              <a:rPr lang="uk-UA" sz="2800" dirty="0" smtClean="0"/>
              <a:t> з професій с/г профілю, легкої промисловості та сфери послуг професійно-технічного навчальних закладів області «Модель організації роботи методичної комісії в професійно-технічних навчальних закладів»</a:t>
            </a:r>
          </a:p>
          <a:p>
            <a:r>
              <a:rPr lang="uk-UA" sz="2800" i="1" dirty="0" smtClean="0"/>
              <a:t>Викладач: Авраменко Ю.В.</a:t>
            </a:r>
            <a:endParaRPr lang="ru-RU" sz="2800" i="1" dirty="0"/>
          </a:p>
        </p:txBody>
      </p:sp>
    </p:spTree>
    <p:extLst>
      <p:ext uri="{BB962C8B-B14F-4D97-AF65-F5344CB8AC3E}">
        <p14:creationId xmlns:p14="http://schemas.microsoft.com/office/powerpoint/2010/main" val="1342586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348917"/>
            <a:ext cx="8596668" cy="3188367"/>
          </a:xfrm>
        </p:spPr>
        <p:txBody>
          <a:bodyPr>
            <a:normAutofit/>
          </a:bodyPr>
          <a:lstStyle/>
          <a:p>
            <a:r>
              <a:rPr lang="uk-UA" sz="3200" dirty="0" smtClean="0"/>
              <a:t>Засідання обласної секції викладачів хімії та біології «Розвиток індивідуальних здібностей учнів, забезпечення умов для їх самореалізації».</a:t>
            </a:r>
          </a:p>
          <a:p>
            <a:r>
              <a:rPr lang="uk-UA" sz="3200" i="1" dirty="0" smtClean="0"/>
              <a:t>Викладач: Сидоренко С.Л.</a:t>
            </a:r>
            <a:endParaRPr lang="ru-RU" sz="3200" i="1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8979" y="3031958"/>
            <a:ext cx="4259179" cy="35372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41935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49524" y="524295"/>
            <a:ext cx="8596668" cy="2339222"/>
          </a:xfrm>
        </p:spPr>
        <p:txBody>
          <a:bodyPr>
            <a:normAutofit/>
          </a:bodyPr>
          <a:lstStyle/>
          <a:p>
            <a:r>
              <a:rPr lang="ru-RU" sz="2800" b="1" dirty="0" err="1" smtClean="0"/>
              <a:t>Зас</a:t>
            </a:r>
            <a:r>
              <a:rPr lang="uk-UA" sz="2800" b="1" dirty="0" smtClean="0"/>
              <a:t>і</a:t>
            </a:r>
            <a:r>
              <a:rPr lang="ru-RU" sz="2800" b="1" dirty="0" err="1" smtClean="0"/>
              <a:t>дання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обласної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секції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викладачів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фізики</a:t>
            </a:r>
            <a:r>
              <a:rPr lang="ru-RU" sz="2800" b="1" dirty="0" smtClean="0"/>
              <a:t> та </a:t>
            </a:r>
            <a:r>
              <a:rPr lang="ru-RU" sz="2800" b="1" dirty="0" err="1" smtClean="0"/>
              <a:t>астрономії</a:t>
            </a:r>
            <a:r>
              <a:rPr lang="ru-RU" sz="2800" b="1" dirty="0" smtClean="0"/>
              <a:t> «</a:t>
            </a:r>
            <a:r>
              <a:rPr lang="ru-RU" sz="2800" b="1" dirty="0" err="1" smtClean="0"/>
              <a:t>Педагогічні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інновації</a:t>
            </a:r>
            <a:r>
              <a:rPr lang="ru-RU" sz="2800" b="1" dirty="0" smtClean="0"/>
              <a:t>: </a:t>
            </a:r>
            <a:r>
              <a:rPr lang="ru-RU" sz="2800" b="1" dirty="0" err="1" smtClean="0"/>
              <a:t>ідеї</a:t>
            </a:r>
            <a:r>
              <a:rPr lang="ru-RU" sz="2800" b="1" dirty="0" smtClean="0"/>
              <a:t>, </a:t>
            </a:r>
            <a:r>
              <a:rPr lang="ru-RU" sz="2800" b="1" dirty="0" err="1" smtClean="0"/>
              <a:t>реалії</a:t>
            </a:r>
            <a:r>
              <a:rPr lang="ru-RU" sz="2800" b="1" dirty="0" smtClean="0"/>
              <a:t> , </a:t>
            </a:r>
            <a:r>
              <a:rPr lang="ru-RU" sz="2800" b="1" dirty="0" err="1" smtClean="0"/>
              <a:t>перспективи</a:t>
            </a:r>
            <a:r>
              <a:rPr lang="ru-RU" sz="2800" b="1" dirty="0" smtClean="0"/>
              <a:t>»</a:t>
            </a:r>
          </a:p>
          <a:p>
            <a:r>
              <a:rPr lang="uk-UA" sz="2800" b="1" dirty="0" smtClean="0"/>
              <a:t>Викладач: Гордієнко С.В.</a:t>
            </a:r>
            <a:endParaRPr lang="ru-RU" sz="2800" b="1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7750" y="2695074"/>
            <a:ext cx="5226050" cy="40422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64212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433138"/>
            <a:ext cx="8596668" cy="3152274"/>
          </a:xfrm>
        </p:spPr>
        <p:txBody>
          <a:bodyPr>
            <a:normAutofit/>
          </a:bodyPr>
          <a:lstStyle/>
          <a:p>
            <a:r>
              <a:rPr lang="uk-UA" sz="2800" b="1" dirty="0" smtClean="0"/>
              <a:t>Семінар заступників з навчально-виховної роботи «Система планування виховної роботи професійно-технічного навчального закладу, здійснення контролю за її станом»</a:t>
            </a:r>
          </a:p>
          <a:p>
            <a:r>
              <a:rPr lang="uk-UA" sz="2800" b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Заступник </a:t>
            </a:r>
            <a:r>
              <a:rPr lang="uk-UA" sz="28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з навчально-виховної </a:t>
            </a:r>
            <a:r>
              <a:rPr lang="uk-UA" sz="2800" b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роботи: </a:t>
            </a:r>
            <a:r>
              <a:rPr lang="uk-UA" sz="2800" b="1" dirty="0" err="1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Казак</a:t>
            </a:r>
            <a:r>
              <a:rPr lang="uk-UA" sz="2800" b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 Н.В.</a:t>
            </a:r>
            <a:endParaRPr lang="ru-RU" sz="2800" b="1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4304" y="2755232"/>
            <a:ext cx="4812633" cy="38380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315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417094"/>
            <a:ext cx="8596668" cy="1588169"/>
          </a:xfrm>
        </p:spPr>
        <p:txBody>
          <a:bodyPr>
            <a:noAutofit/>
          </a:bodyPr>
          <a:lstStyle/>
          <a:p>
            <a:pPr algn="ctr"/>
            <a:r>
              <a:rPr lang="uk-UA" sz="4400" b="1" dirty="0" smtClean="0">
                <a:latin typeface="Monotype Corsiva" panose="03010101010201010101" pitchFamily="66" charset="0"/>
              </a:rPr>
              <a:t>«Можна привести коня до водопою, але неможливо примусити його пити»</a:t>
            </a:r>
            <a:endParaRPr lang="ru-RU" sz="4400" b="1" dirty="0">
              <a:latin typeface="Monotype Corsiva" panose="03010101010201010101" pitchFamily="66" charset="0"/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6296" y="1892968"/>
            <a:ext cx="7637706" cy="4796590"/>
          </a:xfrm>
        </p:spPr>
      </p:pic>
    </p:spTree>
    <p:extLst>
      <p:ext uri="{BB962C8B-B14F-4D97-AF65-F5344CB8AC3E}">
        <p14:creationId xmlns:p14="http://schemas.microsoft.com/office/powerpoint/2010/main" val="29462073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3797" y="320844"/>
            <a:ext cx="8596668" cy="2454442"/>
          </a:xfrm>
        </p:spPr>
        <p:txBody>
          <a:bodyPr>
            <a:normAutofit fontScale="90000"/>
          </a:bodyPr>
          <a:lstStyle/>
          <a:p>
            <a:pPr marL="342900" lvl="0" indent="-342900">
              <a:spcBef>
                <a:spcPts val="1000"/>
              </a:spcBef>
            </a:pPr>
            <a:r>
              <a:rPr lang="ru-RU" sz="3200" b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Мотивація</a:t>
            </a:r>
            <a:r>
              <a:rPr lang="ru-RU" sz="320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 — не </a:t>
            </a:r>
            <a:r>
              <a:rPr lang="ru-RU" sz="32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тільки</a:t>
            </a:r>
            <a:r>
              <a:rPr lang="ru-RU" sz="320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 </a:t>
            </a:r>
            <a:r>
              <a:rPr lang="ru-RU" sz="32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супутник</a:t>
            </a:r>
            <a:r>
              <a:rPr lang="ru-RU" sz="320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, але й продукт </a:t>
            </a:r>
            <a:r>
              <a:rPr lang="ru-RU" sz="32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діяльності</a:t>
            </a:r>
            <a:r>
              <a:rPr lang="ru-RU" sz="320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. Вона — як </a:t>
            </a:r>
            <a:r>
              <a:rPr lang="ru-RU" sz="32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апетит</a:t>
            </a:r>
            <a:r>
              <a:rPr lang="ru-RU" sz="320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: </a:t>
            </a:r>
            <a:r>
              <a:rPr lang="ru-RU" sz="32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втрачається</a:t>
            </a:r>
            <a:r>
              <a:rPr lang="ru-RU" sz="320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 </a:t>
            </a:r>
            <a:r>
              <a:rPr lang="ru-RU" sz="32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або</a:t>
            </a:r>
            <a:r>
              <a:rPr lang="ru-RU" sz="320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 </a:t>
            </a:r>
            <a:r>
              <a:rPr lang="ru-RU" sz="32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розвивається</a:t>
            </a:r>
            <a:r>
              <a:rPr lang="ru-RU" sz="320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 </a:t>
            </a:r>
            <a:r>
              <a:rPr lang="ru-RU" sz="32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залежно</a:t>
            </a:r>
            <a:r>
              <a:rPr lang="ru-RU" sz="320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 </a:t>
            </a:r>
            <a:r>
              <a:rPr lang="ru-RU" sz="32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від</a:t>
            </a:r>
            <a:r>
              <a:rPr lang="ru-RU" sz="320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 того, </a:t>
            </a:r>
            <a:r>
              <a:rPr lang="ru-RU" sz="32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чи</a:t>
            </a:r>
            <a:r>
              <a:rPr lang="ru-RU" sz="320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 </a:t>
            </a:r>
            <a:r>
              <a:rPr lang="ru-RU" sz="32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людина</a:t>
            </a:r>
            <a:r>
              <a:rPr lang="ru-RU" sz="320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 </a:t>
            </a:r>
            <a:r>
              <a:rPr lang="ru-RU" sz="32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обмежує</a:t>
            </a:r>
            <a:r>
              <a:rPr lang="ru-RU" sz="320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 себе в </a:t>
            </a:r>
            <a:r>
              <a:rPr lang="ru-RU" sz="32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їжі</a:t>
            </a:r>
            <a:r>
              <a:rPr lang="ru-RU" sz="320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, </a:t>
            </a:r>
            <a:r>
              <a:rPr lang="ru-RU" sz="32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чи</a:t>
            </a:r>
            <a:r>
              <a:rPr lang="ru-RU" sz="320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 </a:t>
            </a:r>
            <a:r>
              <a:rPr lang="ru-RU" sz="32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харчується</a:t>
            </a:r>
            <a:r>
              <a:rPr lang="ru-RU" sz="320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 смачно і </a:t>
            </a:r>
            <a:r>
              <a:rPr lang="ru-RU" sz="32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досхочу</a:t>
            </a:r>
            <a:r>
              <a:rPr lang="ru-RU" sz="320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. </a:t>
            </a:r>
            <a:endParaRPr lang="ru-RU" sz="3200" dirty="0">
              <a:solidFill>
                <a:prstClr val="black">
                  <a:lumMod val="75000"/>
                  <a:lumOff val="25000"/>
                </a:prstClr>
              </a:solidFill>
              <a:ea typeface="+mn-ea"/>
              <a:cs typeface="+mn-cs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5474" y="2390274"/>
            <a:ext cx="6384757" cy="4235115"/>
          </a:xfrm>
        </p:spPr>
      </p:pic>
    </p:spTree>
    <p:extLst>
      <p:ext uri="{BB962C8B-B14F-4D97-AF65-F5344CB8AC3E}">
        <p14:creationId xmlns:p14="http://schemas.microsoft.com/office/powerpoint/2010/main" val="36836578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3" y="0"/>
            <a:ext cx="10728603" cy="1347537"/>
          </a:xfrm>
        </p:spPr>
        <p:txBody>
          <a:bodyPr>
            <a:normAutofit/>
          </a:bodyPr>
          <a:lstStyle/>
          <a:p>
            <a:r>
              <a:rPr lang="ru-RU" sz="4000" b="1" dirty="0" err="1">
                <a:latin typeface="Monotype Corsiva" panose="03010101010201010101" pitchFamily="66" charset="0"/>
                <a:ea typeface="Calibri" panose="020F0502020204030204" pitchFamily="34" charset="0"/>
              </a:rPr>
              <a:t>Мотиви</a:t>
            </a:r>
            <a:r>
              <a:rPr lang="ru-RU" sz="4000" b="1" dirty="0">
                <a:latin typeface="Monotype Corsiva" panose="03010101010201010101" pitchFamily="66" charset="0"/>
                <a:ea typeface="Calibri" panose="020F0502020204030204" pitchFamily="34" charset="0"/>
              </a:rPr>
              <a:t> </a:t>
            </a:r>
            <a:r>
              <a:rPr lang="ru-RU" sz="4000" b="1" dirty="0" err="1">
                <a:latin typeface="Monotype Corsiva" panose="03010101010201010101" pitchFamily="66" charset="0"/>
                <a:ea typeface="Calibri" panose="020F0502020204030204" pitchFamily="34" charset="0"/>
              </a:rPr>
              <a:t>навчання</a:t>
            </a:r>
            <a:r>
              <a:rPr lang="ru-RU" sz="4000" b="1" dirty="0">
                <a:latin typeface="Monotype Corsiva" panose="03010101010201010101" pitchFamily="66" charset="0"/>
                <a:ea typeface="Calibri" panose="020F0502020204030204" pitchFamily="34" charset="0"/>
              </a:rPr>
              <a:t> </a:t>
            </a:r>
            <a:r>
              <a:rPr lang="ru-RU" sz="4000" b="1" dirty="0" err="1">
                <a:latin typeface="Monotype Corsiva" panose="03010101010201010101" pitchFamily="66" charset="0"/>
                <a:ea typeface="Calibri" panose="020F0502020204030204" pitchFamily="34" charset="0"/>
              </a:rPr>
              <a:t>мають</a:t>
            </a:r>
            <a:r>
              <a:rPr lang="ru-RU" sz="4000" b="1" dirty="0">
                <a:latin typeface="Monotype Corsiva" panose="03010101010201010101" pitchFamily="66" charset="0"/>
                <a:ea typeface="Calibri" panose="020F0502020204030204" pitchFamily="34" charset="0"/>
              </a:rPr>
              <a:t> двоякий </a:t>
            </a:r>
            <a:r>
              <a:rPr lang="ru-RU" sz="4000" b="1" dirty="0" smtClean="0">
                <a:latin typeface="Monotype Corsiva" panose="03010101010201010101" pitchFamily="66" charset="0"/>
                <a:ea typeface="Calibri" panose="020F0502020204030204" pitchFamily="34" charset="0"/>
              </a:rPr>
              <a:t>характер:</a:t>
            </a:r>
            <a:endParaRPr lang="ru-RU" sz="4000" b="1" dirty="0">
              <a:latin typeface="Monotype Corsiva" panose="03010101010201010101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6463" y="1347538"/>
            <a:ext cx="6994357" cy="5510461"/>
          </a:xfrm>
        </p:spPr>
        <p:txBody>
          <a:bodyPr>
            <a:normAutofit/>
          </a:bodyPr>
          <a:lstStyle/>
          <a:p>
            <a:r>
              <a:rPr lang="ru-RU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можуть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бути </a:t>
            </a:r>
            <a:r>
              <a:rPr lang="ru-RU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зовнішніми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і </a:t>
            </a:r>
            <a:r>
              <a:rPr lang="ru-RU" sz="2800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виступати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8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у </a:t>
            </a:r>
            <a:r>
              <a:rPr lang="ru-RU" sz="2800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вигляді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вимог</a:t>
            </a:r>
            <a:r>
              <a:rPr lang="ru-RU" sz="28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навчальних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планів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ru-RU" sz="2800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програм</a:t>
            </a:r>
            <a:r>
              <a:rPr lang="ru-RU" sz="28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ru-RU" sz="2800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школи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ru-RU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вчителів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ru-RU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батьків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тощо</a:t>
            </a:r>
            <a:r>
              <a:rPr lang="ru-RU" sz="28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;</a:t>
            </a:r>
          </a:p>
          <a:p>
            <a:pPr marL="0" indent="0">
              <a:buNone/>
            </a:pPr>
            <a:endParaRPr lang="ru-RU" sz="2800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449580" algn="just">
              <a:lnSpc>
                <a:spcPct val="115000"/>
              </a:lnSpc>
              <a:spcAft>
                <a:spcPts val="1000"/>
              </a:spcAft>
            </a:pPr>
            <a:r>
              <a:rPr lang="ru-RU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можуть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зумовлюватися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внутрішніми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почуттями</a:t>
            </a:r>
            <a:r>
              <a:rPr lang="ru-RU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учня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пов'язаними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з </a:t>
            </a:r>
            <a:r>
              <a:rPr lang="ru-RU" sz="28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особистими</a:t>
            </a:r>
            <a:r>
              <a:rPr lang="ru-RU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інтересами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8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переконаннями</a:t>
            </a:r>
            <a:r>
              <a:rPr lang="ru-RU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8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намірами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мріями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ідеалами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пристрастями</a:t>
            </a:r>
            <a:r>
              <a:rPr lang="ru-RU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 </a:t>
            </a:r>
            <a:r>
              <a:rPr lang="ru-RU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сформованими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раніше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установками.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0820" y="1347538"/>
            <a:ext cx="5021179" cy="5510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27382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42" y="0"/>
            <a:ext cx="6930190" cy="6416842"/>
          </a:xfrm>
        </p:spPr>
        <p:txBody>
          <a:bodyPr>
            <a:noAutofit/>
          </a:bodyPr>
          <a:lstStyle/>
          <a:p>
            <a:pPr marL="342900" lvl="0" indent="449580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</a:pPr>
            <a:r>
              <a:rPr lang="ru-RU" sz="32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Мотивацію </a:t>
            </a:r>
            <a:r>
              <a:rPr lang="ru-RU" sz="3200" b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треба </a:t>
            </a:r>
            <a:r>
              <a:rPr lang="ru-RU" sz="3200" b="1" dirty="0" err="1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розглядати</a:t>
            </a:r>
            <a:r>
              <a:rPr lang="ru-RU" sz="3200" b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не як </a:t>
            </a:r>
            <a:r>
              <a:rPr lang="ru-RU" sz="3200" b="1" dirty="0" err="1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короткочасний</a:t>
            </a:r>
            <a:r>
              <a:rPr lang="ru-RU" sz="3200" b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чинник</a:t>
            </a:r>
            <a:r>
              <a:rPr lang="ru-RU" sz="3200" b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3200" b="1" dirty="0" err="1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який</a:t>
            </a:r>
            <a:r>
              <a:rPr lang="ru-RU" sz="3200" b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можна</a:t>
            </a:r>
            <a:r>
              <a:rPr lang="ru-RU" sz="3200" b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відкинути</a:t>
            </a:r>
            <a:r>
              <a:rPr lang="ru-RU" sz="3200" b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після</a:t>
            </a:r>
            <a:r>
              <a:rPr lang="ru-RU" sz="3200" b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досягнення</a:t>
            </a:r>
            <a:r>
              <a:rPr lang="ru-RU" sz="3200" b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мети. </a:t>
            </a:r>
            <a:r>
              <a:rPr lang="ru-RU" sz="3200" b="1" dirty="0" err="1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Йдеться</a:t>
            </a:r>
            <a:r>
              <a:rPr lang="ru-RU" sz="3200" b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про те, </a:t>
            </a:r>
            <a:r>
              <a:rPr lang="ru-RU" sz="3200" b="1" dirty="0" err="1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щоб</a:t>
            </a:r>
            <a:r>
              <a:rPr lang="ru-RU" sz="3200" b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почуття</a:t>
            </a:r>
            <a:r>
              <a:rPr lang="ru-RU" sz="3200" b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обов'язку</a:t>
            </a:r>
            <a:r>
              <a:rPr lang="ru-RU" sz="3200" b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було</a:t>
            </a:r>
            <a:r>
              <a:rPr lang="ru-RU" sz="3200" b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стабільним</a:t>
            </a:r>
            <a:r>
              <a:rPr lang="ru-RU" sz="3200" b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3200" b="1" dirty="0" err="1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закріплювалося</a:t>
            </a:r>
            <a:r>
              <a:rPr lang="ru-RU" sz="3200" b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у </a:t>
            </a:r>
            <a:r>
              <a:rPr lang="ru-RU" sz="3200" b="1" dirty="0" err="1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характері</a:t>
            </a:r>
            <a:r>
              <a:rPr lang="ru-RU" sz="3200" b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людини</a:t>
            </a:r>
            <a:r>
              <a:rPr lang="ru-RU" sz="3200" b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і </a:t>
            </a:r>
            <a:r>
              <a:rPr lang="ru-RU" sz="3200" b="1" dirty="0" err="1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впливало</a:t>
            </a:r>
            <a:r>
              <a:rPr lang="ru-RU" sz="3200" b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на </a:t>
            </a:r>
            <a:r>
              <a:rPr lang="ru-RU" sz="3200" b="1" dirty="0" err="1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хід</a:t>
            </a:r>
            <a:r>
              <a:rPr lang="ru-RU" sz="3200" b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її</a:t>
            </a:r>
            <a:r>
              <a:rPr lang="ru-RU" sz="3200" b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життєдіяльності</a:t>
            </a:r>
            <a:r>
              <a:rPr lang="ru-RU" sz="3200" b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навіть</a:t>
            </a:r>
            <a:r>
              <a:rPr lang="ru-RU" sz="3200" b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тоді</a:t>
            </a:r>
            <a:r>
              <a:rPr lang="ru-RU" sz="3200" b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коли </a:t>
            </a:r>
            <a:r>
              <a:rPr lang="ru-RU" sz="3200" b="1" dirty="0" err="1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стимулюючі</a:t>
            </a:r>
            <a:r>
              <a:rPr lang="ru-RU" sz="3200" b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фактори</a:t>
            </a:r>
            <a:r>
              <a:rPr lang="ru-RU" sz="3200" b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перестають</a:t>
            </a:r>
            <a:r>
              <a:rPr lang="ru-RU" sz="3200" b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діяти</a:t>
            </a:r>
            <a:r>
              <a:rPr lang="ru-RU" sz="2400" b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1800" b="1" dirty="0">
              <a:solidFill>
                <a:prstClr val="black">
                  <a:lumMod val="75000"/>
                  <a:lumOff val="25000"/>
                </a:prst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6232" y="152400"/>
            <a:ext cx="5550567" cy="6112042"/>
          </a:xfrm>
        </p:spPr>
      </p:pic>
    </p:spTree>
    <p:extLst>
      <p:ext uri="{BB962C8B-B14F-4D97-AF65-F5344CB8AC3E}">
        <p14:creationId xmlns:p14="http://schemas.microsoft.com/office/powerpoint/2010/main" val="27803695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842" y="256674"/>
            <a:ext cx="11229474" cy="6384758"/>
          </a:xfrm>
        </p:spPr>
      </p:pic>
    </p:spTree>
    <p:extLst>
      <p:ext uri="{BB962C8B-B14F-4D97-AF65-F5344CB8AC3E}">
        <p14:creationId xmlns:p14="http://schemas.microsoft.com/office/powerpoint/2010/main" val="16815182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9060224" cy="1320800"/>
          </a:xfrm>
        </p:spPr>
        <p:txBody>
          <a:bodyPr>
            <a:noAutofit/>
          </a:bodyPr>
          <a:lstStyle/>
          <a:p>
            <a:r>
              <a:rPr lang="ru-RU" sz="4400" b="1" dirty="0" err="1" smtClean="0">
                <a:latin typeface="Monotype Corsiva" panose="03010101010201010101" pitchFamily="66" charset="0"/>
                <a:ea typeface="Calibri" panose="020F0502020204030204" pitchFamily="34" charset="0"/>
              </a:rPr>
              <a:t>Найменшу</a:t>
            </a:r>
            <a:r>
              <a:rPr lang="ru-RU" sz="4400" b="1" dirty="0" smtClean="0">
                <a:latin typeface="Monotype Corsiva" panose="03010101010201010101" pitchFamily="66" charset="0"/>
                <a:ea typeface="Calibri" panose="020F0502020204030204" pitchFamily="34" charset="0"/>
              </a:rPr>
              <a:t> </a:t>
            </a:r>
            <a:r>
              <a:rPr lang="ru-RU" sz="4400" b="1" dirty="0" err="1">
                <a:latin typeface="Monotype Corsiva" panose="03010101010201010101" pitchFamily="66" charset="0"/>
                <a:ea typeface="Calibri" panose="020F0502020204030204" pitchFamily="34" charset="0"/>
              </a:rPr>
              <a:t>користь</a:t>
            </a:r>
            <a:r>
              <a:rPr lang="ru-RU" sz="4400" b="1" dirty="0">
                <a:latin typeface="Monotype Corsiva" panose="03010101010201010101" pitchFamily="66" charset="0"/>
                <a:ea typeface="Calibri" panose="020F0502020204030204" pitchFamily="34" charset="0"/>
              </a:rPr>
              <a:t> </a:t>
            </a:r>
            <a:r>
              <a:rPr lang="ru-RU" sz="4400" b="1" dirty="0" err="1">
                <a:latin typeface="Monotype Corsiva" panose="03010101010201010101" pitchFamily="66" charset="0"/>
                <a:ea typeface="Calibri" panose="020F0502020204030204" pitchFamily="34" charset="0"/>
              </a:rPr>
              <a:t>приносять</a:t>
            </a:r>
            <a:r>
              <a:rPr lang="ru-RU" sz="4400" b="1" dirty="0">
                <a:latin typeface="Monotype Corsiva" panose="03010101010201010101" pitchFamily="66" charset="0"/>
                <a:ea typeface="Calibri" panose="020F0502020204030204" pitchFamily="34" charset="0"/>
              </a:rPr>
              <a:t> </a:t>
            </a:r>
            <a:r>
              <a:rPr lang="ru-RU" sz="4400" b="1" dirty="0" err="1">
                <a:latin typeface="Monotype Corsiva" panose="03010101010201010101" pitchFamily="66" charset="0"/>
                <a:ea typeface="Calibri" panose="020F0502020204030204" pitchFamily="34" charset="0"/>
              </a:rPr>
              <a:t>зовнішні</a:t>
            </a:r>
            <a:r>
              <a:rPr lang="ru-RU" sz="4400" b="1" dirty="0">
                <a:latin typeface="Monotype Corsiva" panose="03010101010201010101" pitchFamily="66" charset="0"/>
                <a:ea typeface="Calibri" panose="020F0502020204030204" pitchFamily="34" charset="0"/>
              </a:rPr>
              <a:t> </a:t>
            </a:r>
            <a:r>
              <a:rPr lang="ru-RU" sz="4400" b="1" dirty="0" err="1">
                <a:latin typeface="Monotype Corsiva" panose="03010101010201010101" pitchFamily="66" charset="0"/>
                <a:ea typeface="Calibri" panose="020F0502020204030204" pitchFamily="34" charset="0"/>
              </a:rPr>
              <a:t>негативні</a:t>
            </a:r>
            <a:r>
              <a:rPr lang="ru-RU" sz="4400" b="1" dirty="0">
                <a:latin typeface="Monotype Corsiva" panose="03010101010201010101" pitchFamily="66" charset="0"/>
                <a:ea typeface="Calibri" panose="020F0502020204030204" pitchFamily="34" charset="0"/>
              </a:rPr>
              <a:t> </a:t>
            </a:r>
            <a:r>
              <a:rPr lang="ru-RU" sz="4400" b="1" dirty="0" err="1">
                <a:latin typeface="Monotype Corsiva" panose="03010101010201010101" pitchFamily="66" charset="0"/>
                <a:ea typeface="Calibri" panose="020F0502020204030204" pitchFamily="34" charset="0"/>
              </a:rPr>
              <a:t>мотиви</a:t>
            </a:r>
            <a:r>
              <a:rPr lang="ru-RU" sz="4400" b="1" dirty="0">
                <a:latin typeface="Monotype Corsiva" panose="03010101010201010101" pitchFamily="66" charset="0"/>
                <a:ea typeface="Calibri" panose="020F0502020204030204" pitchFamily="34" charset="0"/>
              </a:rPr>
              <a:t> — </a:t>
            </a:r>
            <a:r>
              <a:rPr lang="ru-RU" sz="4400" b="1" dirty="0" err="1">
                <a:latin typeface="Monotype Corsiva" panose="03010101010201010101" pitchFamily="66" charset="0"/>
                <a:ea typeface="Calibri" panose="020F0502020204030204" pitchFamily="34" charset="0"/>
              </a:rPr>
              <a:t>залякування</a:t>
            </a:r>
            <a:r>
              <a:rPr lang="ru-RU" sz="4400" b="1" dirty="0">
                <a:latin typeface="Monotype Corsiva" panose="03010101010201010101" pitchFamily="66" charset="0"/>
                <a:ea typeface="Calibri" panose="020F0502020204030204" pitchFamily="34" charset="0"/>
              </a:rPr>
              <a:t> </a:t>
            </a:r>
            <a:endParaRPr lang="ru-RU" sz="4400" b="1" dirty="0">
              <a:latin typeface="Monotype Corsiva" panose="03010101010201010101" pitchFamily="66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3789" y="2406317"/>
            <a:ext cx="7830213" cy="4315326"/>
          </a:xfrm>
        </p:spPr>
      </p:pic>
    </p:spTree>
    <p:extLst>
      <p:ext uri="{BB962C8B-B14F-4D97-AF65-F5344CB8AC3E}">
        <p14:creationId xmlns:p14="http://schemas.microsoft.com/office/powerpoint/2010/main" val="42811561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0"/>
            <a:ext cx="9926498" cy="6858000"/>
          </a:xfrm>
        </p:spPr>
      </p:pic>
    </p:spTree>
    <p:extLst>
      <p:ext uri="{BB962C8B-B14F-4D97-AF65-F5344CB8AC3E}">
        <p14:creationId xmlns:p14="http://schemas.microsoft.com/office/powerpoint/2010/main" val="13049613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6000" b="1" dirty="0" smtClean="0">
                <a:latin typeface="Monotype Corsiva" panose="03010101010201010101" pitchFamily="66" charset="0"/>
              </a:rPr>
              <a:t>ДЖЕРЕЛА МОТИВАЦІЇ</a:t>
            </a:r>
            <a:endParaRPr lang="ru-RU" sz="6000" b="1" dirty="0">
              <a:latin typeface="Monotype Corsiva" panose="03010101010201010101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930400"/>
            <a:ext cx="8596668" cy="4518525"/>
          </a:xfrm>
        </p:spPr>
        <p:txBody>
          <a:bodyPr>
            <a:noAutofit/>
          </a:bodyPr>
          <a:lstStyle/>
          <a:p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Усвідомлення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і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прийняття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учнем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суспільної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потреби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навчання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endParaRPr lang="ru-RU" sz="2400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Потреба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самоствердження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стимулює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процес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самовдосконалення</a:t>
            </a:r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</a:p>
          <a:p>
            <a:r>
              <a:rPr lang="uk-UA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Задоволення від самого процесу навчання є вагомим постійно діючим джерелом мотивації навчання, що називають радістю пізнання. </a:t>
            </a:r>
            <a:endParaRPr lang="uk-UA" sz="2400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ru-RU" sz="2400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Головним</a:t>
            </a:r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джерелом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мотивації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є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праця</a:t>
            </a:r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</a:p>
          <a:p>
            <a:r>
              <a:rPr lang="ru-RU" sz="2400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Нове</a:t>
            </a:r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могутнє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джерело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мотивації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- </a:t>
            </a:r>
            <a:r>
              <a:rPr lang="ru-RU" sz="2400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ринок</a:t>
            </a:r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праці</a:t>
            </a:r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263943306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145</TotalTime>
  <Words>375</Words>
  <Application>Microsoft Office PowerPoint</Application>
  <PresentationFormat>Произвольный</PresentationFormat>
  <Paragraphs>27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Грань</vt:lpstr>
      <vt:lpstr>Педагогічний діалог</vt:lpstr>
      <vt:lpstr>«Можна привести коня до водопою, але неможливо примусити його пити»</vt:lpstr>
      <vt:lpstr>Мотивація — не тільки супутник, але й продукт діяльності. Вона — як апетит: втрачається або розвивається залежно від того, чи людина обмежує себе в їжі, чи харчується смачно і досхочу. </vt:lpstr>
      <vt:lpstr>Мотиви навчання мають двоякий характер:</vt:lpstr>
      <vt:lpstr>Мотивацію треба розглядати не як короткочасний чинник, який можна відкинути після досягнення мети. Йдеться про те, щоб почуття обов'язку було стабільним, закріплювалося у характері людини і впливало на хід її життєдіяльності навіть тоді, коли стимулюючі фактори перестають діяти.</vt:lpstr>
      <vt:lpstr>Презентация PowerPoint</vt:lpstr>
      <vt:lpstr>Найменшу користь приносять зовнішні негативні мотиви — залякування </vt:lpstr>
      <vt:lpstr>Презентация PowerPoint</vt:lpstr>
      <vt:lpstr>ДЖЕРЕЛА МОТИВАЦІЇ</vt:lpstr>
      <vt:lpstr>ВАЖЛИВО!</vt:lpstr>
      <vt:lpstr>Семінари (листопад):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Педагогічний діалог</dc:title>
  <dc:creator>Серега</dc:creator>
  <cp:lastModifiedBy>User</cp:lastModifiedBy>
  <cp:revision>13</cp:revision>
  <dcterms:created xsi:type="dcterms:W3CDTF">2016-11-16T17:16:59Z</dcterms:created>
  <dcterms:modified xsi:type="dcterms:W3CDTF">2016-11-17T06:18:19Z</dcterms:modified>
</cp:coreProperties>
</file>