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F2BD-FEE5-4FCD-9877-9302C632AE7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5558-6290-4CAD-B45D-4AA45962C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1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F2BD-FEE5-4FCD-9877-9302C632AE7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5558-6290-4CAD-B45D-4AA45962C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91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F2BD-FEE5-4FCD-9877-9302C632AE7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5558-6290-4CAD-B45D-4AA45962C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3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F2BD-FEE5-4FCD-9877-9302C632AE7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5558-6290-4CAD-B45D-4AA45962C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8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F2BD-FEE5-4FCD-9877-9302C632AE7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5558-6290-4CAD-B45D-4AA45962C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1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F2BD-FEE5-4FCD-9877-9302C632AE7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5558-6290-4CAD-B45D-4AA45962C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6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F2BD-FEE5-4FCD-9877-9302C632AE7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5558-6290-4CAD-B45D-4AA45962C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0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F2BD-FEE5-4FCD-9877-9302C632AE7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5558-6290-4CAD-B45D-4AA45962C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7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F2BD-FEE5-4FCD-9877-9302C632AE7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5558-6290-4CAD-B45D-4AA45962C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8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F2BD-FEE5-4FCD-9877-9302C632AE7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5558-6290-4CAD-B45D-4AA45962C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74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F2BD-FEE5-4FCD-9877-9302C632AE7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5558-6290-4CAD-B45D-4AA45962C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3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8F2BD-FEE5-4FCD-9877-9302C632AE7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5558-6290-4CAD-B45D-4AA45962C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5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rgbClr val="C00000"/>
                </a:solidFill>
                <a:latin typeface="Comic Sans MS" pitchFamily="66" charset="0"/>
              </a:rPr>
              <a:t>Творч</a:t>
            </a:r>
            <a:r>
              <a:rPr lang="uk-UA" i="1" dirty="0" smtClean="0">
                <a:solidFill>
                  <a:srgbClr val="C00000"/>
                </a:solidFill>
                <a:latin typeface="Comic Sans MS" pitchFamily="66" charset="0"/>
              </a:rPr>
              <a:t>і</a:t>
            </a:r>
            <a:r>
              <a:rPr lang="ru-RU" i="1" dirty="0" err="1" smtClean="0">
                <a:solidFill>
                  <a:srgbClr val="C00000"/>
                </a:solidFill>
                <a:latin typeface="Comic Sans MS" pitchFamily="66" charset="0"/>
              </a:rPr>
              <a:t>сть</a:t>
            </a:r>
            <a:r>
              <a:rPr lang="ru-RU" i="1" dirty="0" smtClean="0">
                <a:solidFill>
                  <a:srgbClr val="C00000"/>
                </a:solidFill>
                <a:latin typeface="Comic Sans MS" pitchFamily="66" charset="0"/>
              </a:rPr>
              <a:t> педагога і </a:t>
            </a:r>
            <a:r>
              <a:rPr lang="ru-RU" i="1" dirty="0" err="1" smtClean="0">
                <a:solidFill>
                  <a:srgbClr val="C00000"/>
                </a:solidFill>
                <a:latin typeface="Comic Sans MS" pitchFamily="66" charset="0"/>
              </a:rPr>
              <a:t>учня</a:t>
            </a:r>
            <a:r>
              <a:rPr lang="ru-RU" i="1" dirty="0" smtClean="0">
                <a:solidFill>
                  <a:srgbClr val="C00000"/>
                </a:solidFill>
                <a:latin typeface="Comic Sans MS" pitchFamily="66" charset="0"/>
              </a:rPr>
              <a:t> в </a:t>
            </a:r>
            <a:r>
              <a:rPr lang="ru-RU" i="1" dirty="0" err="1" smtClean="0">
                <a:solidFill>
                  <a:srgbClr val="C00000"/>
                </a:solidFill>
                <a:latin typeface="Comic Sans MS" pitchFamily="66" charset="0"/>
              </a:rPr>
              <a:t>структурі</a:t>
            </a:r>
            <a:r>
              <a:rPr lang="ru-RU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  <a:latin typeface="Comic Sans MS" pitchFamily="66" charset="0"/>
              </a:rPr>
              <a:t>сучасного</a:t>
            </a:r>
            <a:r>
              <a:rPr lang="ru-RU" i="1" dirty="0" smtClean="0">
                <a:solidFill>
                  <a:srgbClr val="C00000"/>
                </a:solidFill>
                <a:latin typeface="Comic Sans MS" pitchFamily="66" charset="0"/>
              </a:rPr>
              <a:t> уроку </a:t>
            </a:r>
            <a:endParaRPr lang="ru-RU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861048"/>
            <a:ext cx="4968552" cy="2520280"/>
          </a:xfrm>
        </p:spPr>
        <p:txBody>
          <a:bodyPr>
            <a:normAutofit fontScale="77500" lnSpcReduction="20000"/>
          </a:bodyPr>
          <a:lstStyle/>
          <a:p>
            <a:r>
              <a:rPr lang="uk-UA" dirty="0">
                <a:solidFill>
                  <a:prstClr val="black"/>
                </a:solidFill>
              </a:rPr>
              <a:t>Можливості уроку невичерпні та сила його чарівна. Кожен урок – це крок до дозрівання інтелекту учня, цеглина в основі чарівного будинку на ім'я Розвиток і Знання, без яких неможлива розумна, діяльна </a:t>
            </a:r>
            <a:r>
              <a:rPr lang="uk-UA" dirty="0" smtClean="0">
                <a:solidFill>
                  <a:prstClr val="black"/>
                </a:solidFill>
              </a:rPr>
              <a:t>людина-творець.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7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i="1" dirty="0" smtClean="0">
                <a:latin typeface="Comic Sans MS" pitchFamily="66" charset="0"/>
              </a:rPr>
              <a:t>Усе найголовніше та найважливіше для учня відбувається на уроці.</a:t>
            </a:r>
          </a:p>
          <a:p>
            <a:pPr marL="0" indent="0" algn="ctr">
              <a:buNone/>
            </a:pPr>
            <a:endParaRPr lang="uk-UA" sz="3600" i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uk-UA" sz="3600" i="1" dirty="0" smtClean="0">
                <a:latin typeface="Comic Sans MS" pitchFamily="66" charset="0"/>
              </a:rPr>
              <a:t>Не менш як 98% робочого часу педагога присвячено уроку: його проведенню, модернізації, </a:t>
            </a:r>
            <a:r>
              <a:rPr lang="uk-UA" sz="3600" i="1" dirty="0" err="1" smtClean="0">
                <a:latin typeface="Comic Sans MS" pitchFamily="66" charset="0"/>
              </a:rPr>
              <a:t>рефлекції</a:t>
            </a:r>
            <a:r>
              <a:rPr lang="uk-UA" sz="3600" i="1" dirty="0" smtClean="0">
                <a:latin typeface="Comic Sans MS" pitchFamily="66" charset="0"/>
              </a:rPr>
              <a:t> тощо.</a:t>
            </a:r>
          </a:p>
          <a:p>
            <a:pPr marL="0" indent="0">
              <a:buNone/>
            </a:pPr>
            <a:endParaRPr lang="uk-UA" sz="3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7425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54334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uk-UA" sz="3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uk-UA" sz="3600" u="sng" dirty="0" smtClean="0">
                <a:latin typeface="Comic Sans MS" pitchFamily="66" charset="0"/>
              </a:rPr>
              <a:t>Характерні ознаки сучасного уроку нашого ліцею:</a:t>
            </a:r>
          </a:p>
          <a:p>
            <a:pPr algn="ctr"/>
            <a:r>
              <a:rPr lang="uk-UA" sz="3600" dirty="0">
                <a:latin typeface="Comic Sans MS" pitchFamily="66" charset="0"/>
              </a:rPr>
              <a:t>г</a:t>
            </a:r>
            <a:r>
              <a:rPr lang="uk-UA" sz="3600" dirty="0" smtClean="0">
                <a:latin typeface="Comic Sans MS" pitchFamily="66" charset="0"/>
              </a:rPr>
              <a:t>уманізація навчання;</a:t>
            </a:r>
          </a:p>
          <a:p>
            <a:pPr algn="ctr"/>
            <a:r>
              <a:rPr lang="uk-UA" sz="3600" dirty="0" smtClean="0">
                <a:latin typeface="Comic Sans MS" pitchFamily="66" charset="0"/>
              </a:rPr>
              <a:t>варіативність і гнучкість структури уроку;</a:t>
            </a:r>
          </a:p>
          <a:p>
            <a:pPr algn="ctr"/>
            <a:r>
              <a:rPr lang="uk-UA" sz="3600" dirty="0">
                <a:latin typeface="Comic Sans MS" pitchFamily="66" charset="0"/>
              </a:rPr>
              <a:t>о</a:t>
            </a:r>
            <a:r>
              <a:rPr lang="uk-UA" sz="3600" dirty="0" smtClean="0">
                <a:latin typeface="Comic Sans MS" pitchFamily="66" charset="0"/>
              </a:rPr>
              <a:t>птимізація форм роботи на уроці;</a:t>
            </a:r>
          </a:p>
          <a:p>
            <a:pPr algn="ctr"/>
            <a:r>
              <a:rPr lang="uk-UA" sz="3600" dirty="0">
                <a:latin typeface="Comic Sans MS" pitchFamily="66" charset="0"/>
              </a:rPr>
              <a:t>с</a:t>
            </a:r>
            <a:r>
              <a:rPr lang="uk-UA" sz="3600" dirty="0" smtClean="0">
                <a:latin typeface="Comic Sans MS" pitchFamily="66" charset="0"/>
              </a:rPr>
              <a:t>прямованість уроку на особливість учня;</a:t>
            </a:r>
          </a:p>
          <a:p>
            <a:pPr algn="ctr"/>
            <a:r>
              <a:rPr lang="uk-UA" sz="3600" dirty="0">
                <a:latin typeface="Comic Sans MS" pitchFamily="66" charset="0"/>
              </a:rPr>
              <a:t>с</a:t>
            </a:r>
            <a:r>
              <a:rPr lang="uk-UA" sz="3600" dirty="0" smtClean="0">
                <a:latin typeface="Comic Sans MS" pitchFamily="66" charset="0"/>
              </a:rPr>
              <a:t>истемний підхід до процесу навчання;</a:t>
            </a:r>
          </a:p>
          <a:p>
            <a:pPr algn="ctr"/>
            <a:r>
              <a:rPr lang="uk-UA" sz="3600" dirty="0">
                <a:latin typeface="Comic Sans MS" pitchFamily="66" charset="0"/>
              </a:rPr>
              <a:t>е</a:t>
            </a:r>
            <a:r>
              <a:rPr lang="uk-UA" sz="3600" dirty="0" smtClean="0">
                <a:latin typeface="Comic Sans MS" pitchFamily="66" charset="0"/>
              </a:rPr>
              <a:t>кономія часу.</a:t>
            </a:r>
          </a:p>
          <a:p>
            <a:pPr marL="0" indent="0" algn="ctr">
              <a:buNone/>
            </a:pPr>
            <a:endParaRPr lang="uk-UA" sz="3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uk-UA" sz="3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3465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3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uk-UA" sz="3600" dirty="0" smtClean="0">
                <a:latin typeface="Comic Sans MS" pitchFamily="66" charset="0"/>
              </a:rPr>
              <a:t>Сучасний урок – </a:t>
            </a:r>
            <a:r>
              <a:rPr lang="uk-UA" sz="3600" dirty="0" err="1" smtClean="0">
                <a:latin typeface="Comic Sans MS" pitchFamily="66" charset="0"/>
              </a:rPr>
              <a:t>урок</a:t>
            </a:r>
            <a:r>
              <a:rPr lang="uk-UA" sz="3600" dirty="0" smtClean="0">
                <a:latin typeface="Comic Sans MS" pitchFamily="66" charset="0"/>
              </a:rPr>
              <a:t> демократичного спрямування, який проводиться не так для учнів, як разом з ними.</a:t>
            </a:r>
          </a:p>
          <a:p>
            <a:pPr marL="0" indent="0" algn="ctr">
              <a:buNone/>
            </a:pPr>
            <a:endParaRPr lang="uk-UA" sz="3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48672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02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54334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600" dirty="0" smtClean="0">
                <a:latin typeface="Comic Sans MS" pitchFamily="66" charset="0"/>
              </a:rPr>
              <a:t>Вимоги до уроку:</a:t>
            </a:r>
          </a:p>
          <a:p>
            <a:r>
              <a:rPr lang="uk-UA" sz="3600" dirty="0" smtClean="0">
                <a:latin typeface="Comic Sans MS" pitchFamily="66" charset="0"/>
              </a:rPr>
              <a:t>Приклади із життя</a:t>
            </a:r>
          </a:p>
          <a:p>
            <a:r>
              <a:rPr lang="uk-UA" sz="3600" dirty="0" smtClean="0">
                <a:latin typeface="Comic Sans MS" pitchFamily="66" charset="0"/>
              </a:rPr>
              <a:t>Порівняння</a:t>
            </a:r>
          </a:p>
          <a:p>
            <a:r>
              <a:rPr lang="uk-UA" sz="3600" dirty="0" smtClean="0">
                <a:latin typeface="Comic Sans MS" pitchFamily="66" charset="0"/>
              </a:rPr>
              <a:t>Висновки</a:t>
            </a:r>
          </a:p>
          <a:p>
            <a:r>
              <a:rPr lang="uk-UA" sz="3600" dirty="0" smtClean="0">
                <a:latin typeface="Comic Sans MS" pitchFamily="66" charset="0"/>
              </a:rPr>
              <a:t>Робота з підручником</a:t>
            </a:r>
          </a:p>
          <a:p>
            <a:r>
              <a:rPr lang="uk-UA" sz="3600" dirty="0" smtClean="0">
                <a:latin typeface="Comic Sans MS" pitchFamily="66" charset="0"/>
              </a:rPr>
              <a:t>Експеримент</a:t>
            </a:r>
          </a:p>
          <a:p>
            <a:r>
              <a:rPr lang="uk-UA" sz="3600" dirty="0" smtClean="0">
                <a:latin typeface="Comic Sans MS" pitchFamily="66" charset="0"/>
              </a:rPr>
              <a:t>Таблиці, розрахунки</a:t>
            </a:r>
          </a:p>
          <a:p>
            <a:r>
              <a:rPr lang="uk-UA" sz="3600" dirty="0" smtClean="0">
                <a:latin typeface="Comic Sans MS" pitchFamily="66" charset="0"/>
              </a:rPr>
              <a:t>Висування гіпотез</a:t>
            </a:r>
          </a:p>
          <a:p>
            <a:r>
              <a:rPr lang="uk-UA" sz="3600" dirty="0" smtClean="0">
                <a:latin typeface="Comic Sans MS" pitchFamily="66" charset="0"/>
              </a:rPr>
              <a:t>Звертаємось до практичного досвіду.</a:t>
            </a:r>
          </a:p>
        </p:txBody>
      </p:sp>
    </p:spTree>
    <p:extLst>
      <p:ext uri="{BB962C8B-B14F-4D97-AF65-F5344CB8AC3E}">
        <p14:creationId xmlns:p14="http://schemas.microsoft.com/office/powerpoint/2010/main" val="325036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u="sng" dirty="0" smtClean="0">
                <a:latin typeface="Comic Sans MS" pitchFamily="66" charset="0"/>
              </a:rPr>
              <a:t>Проблема:</a:t>
            </a:r>
          </a:p>
          <a:p>
            <a:pPr marL="0" indent="0" algn="ctr">
              <a:buNone/>
            </a:pPr>
            <a:r>
              <a:rPr lang="uk-UA" sz="3600" dirty="0" smtClean="0">
                <a:latin typeface="Comic Sans MS" pitchFamily="66" charset="0"/>
              </a:rPr>
              <a:t>Відсутність зацікавленості в навчанні.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58" y="2564904"/>
            <a:ext cx="36210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66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u="sng" dirty="0" smtClean="0">
                <a:latin typeface="Comic Sans MS" pitchFamily="66" charset="0"/>
              </a:rPr>
              <a:t>Мета:</a:t>
            </a:r>
          </a:p>
          <a:p>
            <a:pPr marL="0" indent="0" algn="ctr">
              <a:buNone/>
            </a:pPr>
            <a:r>
              <a:rPr lang="uk-UA" sz="3600" dirty="0" smtClean="0">
                <a:latin typeface="Comic Sans MS" pitchFamily="66" charset="0"/>
              </a:rPr>
              <a:t>Виховати в учнів навички роботи зі знаннями, бо це розвиває їхні здібності.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352839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45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64096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u="sng" dirty="0" smtClean="0">
                <a:latin typeface="Comic Sans MS" pitchFamily="66" charset="0"/>
              </a:rPr>
              <a:t>Як досягти?</a:t>
            </a:r>
          </a:p>
          <a:p>
            <a:pPr marL="0" indent="0" algn="ctr">
              <a:buNone/>
            </a:pPr>
            <a:r>
              <a:rPr lang="uk-UA" sz="3600" dirty="0" smtClean="0">
                <a:latin typeface="Comic Sans MS" pitchFamily="66" charset="0"/>
              </a:rPr>
              <a:t>Знання – підґрунтя для самодіяльності.</a:t>
            </a:r>
          </a:p>
          <a:p>
            <a:pPr marL="0" indent="0" algn="ctr">
              <a:buNone/>
            </a:pPr>
            <a:r>
              <a:rPr lang="uk-UA" sz="3600" dirty="0" smtClean="0">
                <a:latin typeface="Comic Sans MS" pitchFamily="66" charset="0"/>
              </a:rPr>
              <a:t>Процес, в якому поєднується накопичення знань і саме пізнання, творить людину розуміючу, толерантну, </a:t>
            </a:r>
            <a:r>
              <a:rPr lang="uk-UA" sz="3600" dirty="0" err="1" smtClean="0">
                <a:latin typeface="Comic Sans MS" pitchFamily="66" charset="0"/>
              </a:rPr>
              <a:t>досвічену</a:t>
            </a:r>
            <a:r>
              <a:rPr lang="uk-UA" sz="3600" dirty="0" smtClean="0">
                <a:latin typeface="Comic Sans MS" pitchFamily="66" charset="0"/>
              </a:rPr>
              <a:t>, відповідальну, компромісну.</a:t>
            </a:r>
            <a:endParaRPr lang="uk-UA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0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640960" cy="54334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600" dirty="0" smtClean="0">
                <a:latin typeface="Comic Sans MS" pitchFamily="66" charset="0"/>
              </a:rPr>
              <a:t>Висновок:</a:t>
            </a:r>
          </a:p>
          <a:p>
            <a:pPr marL="0" indent="0" algn="ctr">
              <a:buNone/>
            </a:pPr>
            <a:r>
              <a:rPr lang="uk-UA" sz="3600" dirty="0" smtClean="0">
                <a:latin typeface="Comic Sans MS" pitchFamily="66" charset="0"/>
              </a:rPr>
              <a:t>Щоб освіта була якісною, педагогічну діяльність слід спрямовувати не тільки на засвоєння учнями знань, умінь та навичок, а й на засвоєння ними способів, методів і прийомів, на розвиток  здібностей у пізнанні нового , незнайомого, на створення умов для розвитку самостійності та набуття досвіду вирішення проблеми.</a:t>
            </a:r>
          </a:p>
        </p:txBody>
      </p:sp>
    </p:spTree>
    <p:extLst>
      <p:ext uri="{BB962C8B-B14F-4D97-AF65-F5344CB8AC3E}">
        <p14:creationId xmlns:p14="http://schemas.microsoft.com/office/powerpoint/2010/main" val="654724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264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Творчість педагога і учня в структурі сучасного уроку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Творчість педагога і учня в структурі сучасного уроку </dc:title>
  <dc:creator>User</dc:creator>
  <cp:lastModifiedBy>User</cp:lastModifiedBy>
  <cp:revision>6</cp:revision>
  <dcterms:created xsi:type="dcterms:W3CDTF">2017-05-30T07:26:01Z</dcterms:created>
  <dcterms:modified xsi:type="dcterms:W3CDTF">2017-05-30T10:06:56Z</dcterms:modified>
</cp:coreProperties>
</file>